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8" r:id="rId2"/>
    <p:sldId id="349" r:id="rId3"/>
    <p:sldId id="351" r:id="rId4"/>
    <p:sldId id="352" r:id="rId5"/>
    <p:sldId id="353" r:id="rId6"/>
    <p:sldId id="357" r:id="rId7"/>
    <p:sldId id="356" r:id="rId8"/>
    <p:sldId id="354" r:id="rId9"/>
    <p:sldId id="355" r:id="rId10"/>
    <p:sldId id="348" r:id="rId11"/>
    <p:sldId id="346" r:id="rId12"/>
    <p:sldId id="347" r:id="rId13"/>
    <p:sldId id="344" r:id="rId14"/>
    <p:sldId id="262" r:id="rId15"/>
    <p:sldId id="263" r:id="rId16"/>
    <p:sldId id="321" r:id="rId17"/>
    <p:sldId id="323" r:id="rId18"/>
    <p:sldId id="322" r:id="rId19"/>
    <p:sldId id="284" r:id="rId20"/>
    <p:sldId id="285" r:id="rId21"/>
    <p:sldId id="340" r:id="rId22"/>
    <p:sldId id="307" r:id="rId23"/>
    <p:sldId id="280" r:id="rId24"/>
    <p:sldId id="324" r:id="rId25"/>
    <p:sldId id="292" r:id="rId26"/>
    <p:sldId id="293" r:id="rId27"/>
    <p:sldId id="286" r:id="rId28"/>
    <p:sldId id="264" r:id="rId29"/>
    <p:sldId id="289" r:id="rId30"/>
    <p:sldId id="290" r:id="rId31"/>
    <p:sldId id="309" r:id="rId32"/>
    <p:sldId id="291" r:id="rId33"/>
    <p:sldId id="326" r:id="rId34"/>
    <p:sldId id="306" r:id="rId35"/>
    <p:sldId id="270" r:id="rId36"/>
    <p:sldId id="302" r:id="rId37"/>
    <p:sldId id="327" r:id="rId38"/>
    <p:sldId id="328" r:id="rId39"/>
    <p:sldId id="299" r:id="rId40"/>
    <p:sldId id="308" r:id="rId41"/>
    <p:sldId id="310" r:id="rId42"/>
    <p:sldId id="265" r:id="rId43"/>
    <p:sldId id="329" r:id="rId44"/>
    <p:sldId id="303" r:id="rId45"/>
    <p:sldId id="259" r:id="rId46"/>
    <p:sldId id="330" r:id="rId47"/>
    <p:sldId id="300" r:id="rId48"/>
    <p:sldId id="331" r:id="rId49"/>
    <p:sldId id="297" r:id="rId50"/>
    <p:sldId id="332" r:id="rId51"/>
    <p:sldId id="268" r:id="rId52"/>
    <p:sldId id="311" r:id="rId53"/>
    <p:sldId id="312" r:id="rId54"/>
    <p:sldId id="337" r:id="rId55"/>
    <p:sldId id="314" r:id="rId56"/>
    <p:sldId id="338" r:id="rId57"/>
    <p:sldId id="341" r:id="rId58"/>
    <p:sldId id="313" r:id="rId59"/>
    <p:sldId id="342" r:id="rId60"/>
    <p:sldId id="336" r:id="rId61"/>
    <p:sldId id="315" r:id="rId62"/>
    <p:sldId id="316" r:id="rId63"/>
    <p:sldId id="333" r:id="rId64"/>
    <p:sldId id="335" r:id="rId65"/>
    <p:sldId id="334" r:id="rId66"/>
    <p:sldId id="271" r:id="rId67"/>
    <p:sldId id="343" r:id="rId68"/>
    <p:sldId id="304" r:id="rId69"/>
    <p:sldId id="288" r:id="rId70"/>
    <p:sldId id="28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22"/>
    <a:srgbClr val="F3B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96620" autoAdjust="0"/>
  </p:normalViewPr>
  <p:slideViewPr>
    <p:cSldViewPr snapToGrid="0" snapToObjects="1">
      <p:cViewPr>
        <p:scale>
          <a:sx n="100" d="100"/>
          <a:sy n="100" d="100"/>
        </p:scale>
        <p:origin x="58" y="466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BAE7A-9630-4555-A0C8-62857B70B452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53E94-51F1-4AB0-B185-BB63114AA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7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5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4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7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9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52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09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9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01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8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2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3E94-51F1-4AB0-B185-BB63114AA16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8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F0AE-B858-6947-983C-DAD7025B7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latin typeface="Garamond" panose="02020404030301010803" pitchFamily="18" charset="0"/>
                <a:cs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74AD2-45D1-E04B-9C38-DEB1391C9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880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B63D-DF17-6944-AF4C-DEC82F8E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135A6-D518-6E4B-9FB9-FC47A729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16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B455-34E6-8B45-AD88-FC6C61D1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8A425-B7D1-A74A-8BFF-65B439A81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415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C285-B788-AD4B-995C-83122913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C736-1CE3-FF4F-B417-BEB866F26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5E480-B4C5-DF46-B761-4DDC18FB7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541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B4B2-2B5F-5D44-BEA7-3981A579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B595-1EE0-EE4C-AEDE-45DC8CAE7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9AFAF-62E0-0E41-8279-5ADF37960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3708C-37AA-7C45-9E3A-34F31007E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2CFD9-9917-C94A-BBE7-FA5CDFDE9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42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5F28-B3B8-A14C-A6A8-7EC0BCD3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678"/>
            <a:ext cx="10515600" cy="8284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84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34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2BFC-743B-0249-B22E-CF8CA003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0A2A3-3831-2E4C-9CCC-4E7986F2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5082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EA2A0-D27A-4C43-AA6D-6F53D5BC5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382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25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75BF-82F8-3A4B-91B0-B88870AF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D6C77-038D-CB47-8C9C-54B58EA1F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5543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01E7A-A060-D146-A662-7E3DAB88C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844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93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bg2">
                <a:lumMod val="20000"/>
                <a:lumOff val="80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A28DA9-B8F4-4844-976F-29ACCB540CE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5494438"/>
            <a:ext cx="12192000" cy="13843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2F378-5216-D84E-9E12-07D07AB19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81542"/>
            <a:ext cx="10515600" cy="3712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E2985-11F7-5E4D-9068-33106610C45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153400" y="6158020"/>
            <a:ext cx="3200400" cy="473659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4715C6F-E634-544D-B4DA-E5CBE5DD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34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aramond" panose="02020404030301010803" pitchFamily="18" charset="0"/>
          <a:ea typeface="+mj-ea"/>
          <a:cs typeface="Garamond" panose="02020404030301010803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bg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fif"/><Relationship Id="rId4" Type="http://schemas.openxmlformats.org/officeDocument/2006/relationships/image" Target="../media/image28.jf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E3D6-CD60-A64E-8EDA-D04FA7C6F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876909"/>
            <a:ext cx="7772400" cy="2387600"/>
          </a:xfrm>
        </p:spPr>
        <p:txBody>
          <a:bodyPr>
            <a:noAutofit/>
          </a:bodyPr>
          <a:lstStyle/>
          <a:p>
            <a:r>
              <a:rPr lang="en-US" sz="4800" dirty="0"/>
              <a:t>Health Information and Low Numeracy: Challenges and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A1887-5F85-0847-9800-67D4193FF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652419"/>
            <a:ext cx="6858000" cy="1655762"/>
          </a:xfrm>
        </p:spPr>
        <p:txBody>
          <a:bodyPr/>
          <a:lstStyle/>
          <a:p>
            <a:r>
              <a:rPr lang="en-US" dirty="0"/>
              <a:t>By: Sean Duan</a:t>
            </a:r>
          </a:p>
        </p:txBody>
      </p:sp>
    </p:spTree>
    <p:extLst>
      <p:ext uri="{BB962C8B-B14F-4D97-AF65-F5344CB8AC3E}">
        <p14:creationId xmlns:p14="http://schemas.microsoft.com/office/powerpoint/2010/main" val="39532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042"/>
            <a:ext cx="10515600" cy="43652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Intervention did not ↑ Support UHC</a:t>
            </a:r>
            <a:endParaRPr lang="en-US" sz="2400" dirty="0"/>
          </a:p>
          <a:p>
            <a:r>
              <a:rPr lang="en-US" dirty="0"/>
              <a:t>Mediational Relationship exists!</a:t>
            </a:r>
          </a:p>
          <a:p>
            <a:pPr lvl="1"/>
            <a:r>
              <a:rPr lang="en-US" dirty="0"/>
              <a:t>Intervention did not ↑ Perceived Equality </a:t>
            </a:r>
          </a:p>
          <a:p>
            <a:pPr lvl="2"/>
            <a:r>
              <a:rPr lang="en-US" dirty="0"/>
              <a:t>Perceived Equality ↑ Support UHC</a:t>
            </a:r>
          </a:p>
          <a:p>
            <a:pPr lvl="2"/>
            <a:r>
              <a:rPr lang="en-US" dirty="0"/>
              <a:t>Control did ↑ Perceived Equality</a:t>
            </a:r>
          </a:p>
          <a:p>
            <a:pPr lvl="1"/>
            <a:r>
              <a:rPr lang="en-US" dirty="0"/>
              <a:t>No difference in ↑ Understanding b/w conditions</a:t>
            </a:r>
          </a:p>
          <a:p>
            <a:pPr lvl="2"/>
            <a:r>
              <a:rPr lang="en-US" dirty="0"/>
              <a:t>Understanding ↑ Support UHC</a:t>
            </a:r>
          </a:p>
          <a:p>
            <a:r>
              <a:rPr lang="en-US" dirty="0"/>
              <a:t>Moderating Relationship Exists!</a:t>
            </a:r>
          </a:p>
          <a:p>
            <a:pPr lvl="1"/>
            <a:r>
              <a:rPr lang="en-US" dirty="0"/>
              <a:t>Subj Numeracy does not ↑ Support UHC</a:t>
            </a:r>
          </a:p>
          <a:p>
            <a:pPr lvl="1"/>
            <a:r>
              <a:rPr lang="en-US" dirty="0"/>
              <a:t>Obj Numeracy ↑ Support UHC</a:t>
            </a:r>
          </a:p>
          <a:p>
            <a:pPr lvl="2"/>
            <a:r>
              <a:rPr lang="en-US" sz="2400" dirty="0"/>
              <a:t>Intervention only!</a:t>
            </a:r>
          </a:p>
        </p:txBody>
      </p:sp>
    </p:spTree>
    <p:extLst>
      <p:ext uri="{BB962C8B-B14F-4D97-AF65-F5344CB8AC3E}">
        <p14:creationId xmlns:p14="http://schemas.microsoft.com/office/powerpoint/2010/main" val="163438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A Brief 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542"/>
            <a:ext cx="5054600" cy="3712896"/>
          </a:xfrm>
        </p:spPr>
        <p:txBody>
          <a:bodyPr>
            <a:normAutofit/>
          </a:bodyPr>
          <a:lstStyle/>
          <a:p>
            <a:r>
              <a:rPr lang="en-US" dirty="0"/>
              <a:t>We were </a:t>
            </a:r>
          </a:p>
          <a:p>
            <a:endParaRPr lang="en-US" dirty="0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AAFED6-9D55-B9D1-CF81-AB9DBBA7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546" y="1090422"/>
            <a:ext cx="6044119" cy="46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A Brief 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542"/>
            <a:ext cx="5054600" cy="3712896"/>
          </a:xfrm>
        </p:spPr>
        <p:txBody>
          <a:bodyPr>
            <a:normAutofit/>
          </a:bodyPr>
          <a:lstStyle/>
          <a:p>
            <a:r>
              <a:rPr lang="en-US" dirty="0"/>
              <a:t>We were </a:t>
            </a:r>
          </a:p>
          <a:p>
            <a:endParaRPr lang="en-US" dirty="0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AAFED6-9D55-B9D1-CF81-AB9DBBA7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546" y="1090422"/>
            <a:ext cx="6044119" cy="46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2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What is a Health Benefit Plan (HBP) ?</a:t>
            </a:r>
            <a:r>
              <a:rPr lang="en-US" sz="3600" b="1" dirty="0"/>
              <a:t> </a:t>
            </a:r>
            <a:r>
              <a:rPr lang="en-US" sz="4000" b="1" baseline="30000" dirty="0"/>
              <a:t>1</a:t>
            </a:r>
            <a:endParaRPr lang="en-US" sz="4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542"/>
            <a:ext cx="10515600" cy="371289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A set of UHC services that can be feasibly delivered, and thus guaranteed, under the circumstances that a country finds itself in.</a:t>
            </a:r>
          </a:p>
          <a:p>
            <a:r>
              <a:rPr lang="en-US" sz="2400" dirty="0">
                <a:latin typeface="+mj-lt"/>
              </a:rPr>
              <a:t>Math requires that the set of benefits be constrained by available funds. </a:t>
            </a:r>
          </a:p>
          <a:p>
            <a:r>
              <a:rPr lang="en-GB" sz="2400" b="0" i="0" u="none" strike="noStrike" baseline="0" dirty="0">
                <a:latin typeface="+mj-lt"/>
              </a:rPr>
              <a:t>HBPs constrain the services made available through the public health system, but in doing so, guarantee that at least certain services will be made available.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Distinguishes the </a:t>
            </a:r>
            <a:r>
              <a:rPr lang="en-US" sz="2400" i="1" dirty="0">
                <a:latin typeface="+mj-lt"/>
              </a:rPr>
              <a:t>de facto</a:t>
            </a:r>
            <a:r>
              <a:rPr lang="en-US" sz="2400" dirty="0">
                <a:latin typeface="+mj-lt"/>
              </a:rPr>
              <a:t> set of treatments actually received by patients from the </a:t>
            </a:r>
            <a:r>
              <a:rPr lang="en-US" sz="2400" i="1" dirty="0">
                <a:latin typeface="+mj-lt"/>
              </a:rPr>
              <a:t>de jure</a:t>
            </a:r>
            <a:r>
              <a:rPr lang="en-US" sz="2400" dirty="0">
                <a:latin typeface="+mj-lt"/>
              </a:rPr>
              <a:t> set of treatments offered ‘in theory’</a:t>
            </a:r>
          </a:p>
          <a:p>
            <a:pPr algn="l"/>
            <a:r>
              <a:rPr lang="en-GB" sz="2400" b="0" i="0" u="none" strike="noStrike" baseline="0" dirty="0">
                <a:latin typeface="+mj-lt"/>
              </a:rPr>
              <a:t>Services in HBPs are costed and chosen using actuarially informed estimates of supply and demand.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8F7CA-0126-41A5-A500-C09605B3D2DE}"/>
              </a:ext>
            </a:extLst>
          </p:cNvPr>
          <p:cNvSpPr txBox="1"/>
          <p:nvPr/>
        </p:nvSpPr>
        <p:spPr>
          <a:xfrm>
            <a:off x="0" y="6088559"/>
            <a:ext cx="121127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Glassman, Amanda, Ursula Giedion, </a:t>
            </a:r>
            <a:r>
              <a:rPr lang="en-GB" sz="1100" b="0" i="0" u="none" strike="noStrike" baseline="0" dirty="0" err="1">
                <a:solidFill>
                  <a:schemeClr val="bg2"/>
                </a:solidFill>
                <a:latin typeface="LMRoman10-Regular"/>
              </a:rPr>
              <a:t>Yuna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 Sakuma, and Peter C. Smith. 2016. “Defining a health benefits</a:t>
            </a:r>
          </a:p>
          <a:p>
            <a:pPr algn="l"/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	package: What are the necessary processes?” </a:t>
            </a:r>
            <a:r>
              <a:rPr lang="en-GB" sz="1100" b="0" i="1" u="none" strike="noStrike" baseline="0" dirty="0">
                <a:solidFill>
                  <a:schemeClr val="bg2"/>
                </a:solidFill>
                <a:latin typeface="LMRoman10-Italic"/>
              </a:rPr>
              <a:t>Health Systems and Reform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2 (1): 39–50. https://doi.org/</a:t>
            </a:r>
          </a:p>
          <a:p>
            <a:pPr algn="l"/>
            <a:r>
              <a:rPr lang="en-US" sz="1100" b="0" i="0" u="none" strike="noStrike" baseline="0" dirty="0">
                <a:solidFill>
                  <a:schemeClr val="bg2"/>
                </a:solidFill>
                <a:latin typeface="LMRoman10-Regular"/>
              </a:rPr>
              <a:t>	10.1080/23288604.2016.1124171.</a:t>
            </a:r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4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D2C6D-169B-45D1-80D5-90A7C1D3C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2355247"/>
            <a:ext cx="5157787" cy="823912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/>
              <a:t>Health Care in the U.S. is broken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80563"/>
            <a:ext cx="5157787" cy="3684588"/>
          </a:xfrm>
        </p:spPr>
        <p:txBody>
          <a:bodyPr>
            <a:normAutofit/>
          </a:bodyPr>
          <a:lstStyle/>
          <a:p>
            <a:r>
              <a:rPr lang="en-US" b="0" dirty="0"/>
              <a:t>Drug costs out of control</a:t>
            </a:r>
          </a:p>
          <a:p>
            <a:r>
              <a:rPr lang="en-US" b="0" dirty="0"/>
              <a:t>Medical costs most common cause of bankruptcy (Galvani et al 2017)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EC71-FCD7-4621-AD9D-5CD17A23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55247"/>
            <a:ext cx="5183188" cy="823912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/>
              <a:t>UHC works for other countries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9411-B252-40A1-9681-C1F9BAE75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3507"/>
            <a:ext cx="5183188" cy="3684588"/>
          </a:xfrm>
        </p:spPr>
        <p:txBody>
          <a:bodyPr>
            <a:normAutofit/>
          </a:bodyPr>
          <a:lstStyle/>
          <a:p>
            <a:r>
              <a:rPr lang="en-US" b="0" dirty="0"/>
              <a:t>Spend less, better outcomes</a:t>
            </a:r>
          </a:p>
          <a:p>
            <a:r>
              <a:rPr lang="en-US" b="0" dirty="0"/>
              <a:t>Drug price negotiation</a:t>
            </a:r>
          </a:p>
          <a:p>
            <a:r>
              <a:rPr lang="en-US" b="0" dirty="0"/>
              <a:t>Increase in population insured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3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allAtOnce"/>
      <p:bldP spid="5" grpId="0" build="p"/>
      <p:bldP spid="6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this project?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What Causes Opposition to UHC?</a:t>
            </a:r>
          </a:p>
          <a:p>
            <a:pPr lvl="1"/>
            <a:r>
              <a:rPr lang="en-US" sz="3200" dirty="0"/>
              <a:t>Too complicated!</a:t>
            </a:r>
          </a:p>
          <a:p>
            <a:pPr lvl="1"/>
            <a:r>
              <a:rPr lang="en-US" sz="3200" dirty="0"/>
              <a:t>Hard to define!</a:t>
            </a:r>
          </a:p>
          <a:p>
            <a:pPr lvl="2"/>
            <a:r>
              <a:rPr lang="en-US" sz="3200" dirty="0"/>
              <a:t>Measure Comprehensibility</a:t>
            </a:r>
          </a:p>
          <a:p>
            <a:pPr lvl="1"/>
            <a:r>
              <a:rPr lang="en-US" sz="3200" dirty="0"/>
              <a:t>It’s unfair!</a:t>
            </a:r>
          </a:p>
          <a:p>
            <a:pPr lvl="2"/>
            <a:r>
              <a:rPr lang="en-US" sz="3200" dirty="0"/>
              <a:t>Measure Perceived Equity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7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What Solves These Issues?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Health Benefit Packages (HBP) solves these!</a:t>
            </a:r>
            <a:r>
              <a:rPr lang="en-US" sz="3000" b="1" dirty="0"/>
              <a:t> </a:t>
            </a:r>
            <a:r>
              <a:rPr lang="en-US" sz="3000" baseline="30000" dirty="0"/>
              <a:t>1</a:t>
            </a:r>
            <a:endParaRPr lang="en-US" sz="3000" b="1" dirty="0"/>
          </a:p>
          <a:p>
            <a:r>
              <a:rPr lang="en-US" sz="3600" dirty="0"/>
              <a:t>Explicit entitlements</a:t>
            </a:r>
          </a:p>
          <a:p>
            <a:pPr lvl="1"/>
            <a:r>
              <a:rPr lang="en-US" sz="3600" dirty="0"/>
              <a:t>200$ for Dental Work, Pay 50$ a day for Hospitalization</a:t>
            </a:r>
          </a:p>
          <a:p>
            <a:r>
              <a:rPr lang="en-US" sz="3600" dirty="0"/>
              <a:t>Public facing rules  </a:t>
            </a:r>
          </a:p>
          <a:p>
            <a:r>
              <a:rPr lang="en-US" sz="3600" dirty="0"/>
              <a:t>Budget limits</a:t>
            </a:r>
          </a:p>
          <a:p>
            <a:r>
              <a:rPr lang="en-US" sz="3600" dirty="0"/>
              <a:t>Transparent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8F7CA-0126-41A5-A500-C09605B3D2DE}"/>
              </a:ext>
            </a:extLst>
          </p:cNvPr>
          <p:cNvSpPr txBox="1"/>
          <p:nvPr/>
        </p:nvSpPr>
        <p:spPr>
          <a:xfrm>
            <a:off x="0" y="6088559"/>
            <a:ext cx="121127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Glassman, Amanda, Ursula Giedion, </a:t>
            </a:r>
            <a:r>
              <a:rPr lang="en-GB" sz="1100" b="0" i="0" u="none" strike="noStrike" baseline="0" dirty="0" err="1">
                <a:solidFill>
                  <a:schemeClr val="bg2"/>
                </a:solidFill>
                <a:latin typeface="LMRoman10-Regular"/>
              </a:rPr>
              <a:t>Yuna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 Sakuma, and Peter C. Smith. 2016. “Defining a health benefits</a:t>
            </a:r>
          </a:p>
          <a:p>
            <a:pPr algn="l"/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	package: What are the necessary processes?” </a:t>
            </a:r>
            <a:r>
              <a:rPr lang="en-GB" sz="1100" b="0" i="1" u="none" strike="noStrike" baseline="0" dirty="0">
                <a:solidFill>
                  <a:schemeClr val="bg2"/>
                </a:solidFill>
                <a:latin typeface="LMRoman10-Italic"/>
              </a:rPr>
              <a:t>Health Systems and Reform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2 (1): 39–50. https://doi.org/</a:t>
            </a:r>
          </a:p>
          <a:p>
            <a:pPr algn="l"/>
            <a:r>
              <a:rPr lang="en-US" sz="1100" b="0" i="0" u="none" strike="noStrike" baseline="0" dirty="0">
                <a:solidFill>
                  <a:schemeClr val="bg2"/>
                </a:solidFill>
                <a:latin typeface="LMRoman10-Regular"/>
              </a:rPr>
              <a:t>	10.1080/23288604.2016.1124171.</a:t>
            </a:r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0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CHAT </a:t>
            </a:r>
            <a:r>
              <a:rPr lang="en-US" sz="3600" b="0" dirty="0"/>
              <a:t>(Choosing </a:t>
            </a:r>
            <a:r>
              <a:rPr lang="en-US" sz="3600" b="0" dirty="0" err="1"/>
              <a:t>Healthplans</a:t>
            </a:r>
            <a:r>
              <a:rPr lang="en-US" sz="3600" b="0" dirty="0"/>
              <a:t> All Together) Exercise</a:t>
            </a:r>
            <a:r>
              <a:rPr lang="en-US" sz="2800" b="0" baseline="30000" dirty="0"/>
              <a:t>1</a:t>
            </a:r>
            <a:r>
              <a:rPr lang="en-US" sz="3600" dirty="0"/>
              <a:t>	</a:t>
            </a:r>
            <a:endParaRPr lang="en-US" sz="3600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5E61-EA2B-4384-951C-A9D9F5B7B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65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Goal?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Communicate HBP clearly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Emphasize necessary trade-offs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CHAT ‘gamifies’ creating an HBP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Rationing of limited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Many different healthcare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Different levels of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CHAT is easy to understand and well liked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97% of participants found easy to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86% </a:t>
            </a:r>
            <a:r>
              <a:rPr lang="en-US" dirty="0"/>
              <a:t>of participants satisfied with their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CHAT already used for Swiss HBP </a:t>
            </a:r>
            <a:r>
              <a:rPr lang="en-US" b="0" baseline="30000" dirty="0"/>
              <a:t>2</a:t>
            </a:r>
            <a:r>
              <a:rPr lang="en-US" b="0" dirty="0"/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04460-E280-489B-8584-54D8D509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78" y="38388"/>
            <a:ext cx="5503722" cy="5588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83634-FCBF-46B5-86BC-2A366245BA33}"/>
              </a:ext>
            </a:extLst>
          </p:cNvPr>
          <p:cNvSpPr txBox="1"/>
          <p:nvPr/>
        </p:nvSpPr>
        <p:spPr>
          <a:xfrm>
            <a:off x="0" y="5993309"/>
            <a:ext cx="518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1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Danis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, Marion, Andrea K. Biddle, and Susan Dorr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Goold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. 2002. “Insurance benefit preferences of the low income</a:t>
            </a:r>
          </a:p>
          <a:p>
            <a:pPr algn="l"/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	uninsured.” </a:t>
            </a:r>
            <a:r>
              <a:rPr lang="en-GB" sz="800" b="0" i="1" u="none" strike="noStrike" baseline="0" dirty="0">
                <a:solidFill>
                  <a:schemeClr val="bg2"/>
                </a:solidFill>
                <a:latin typeface="LMRoman10-Italic"/>
              </a:rPr>
              <a:t>Journal of General Internal Medicine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17 (2): 125–33. https://doi.org/10.1046/j.1525-</a:t>
            </a:r>
          </a:p>
          <a:p>
            <a:pPr algn="l"/>
            <a:r>
              <a:rPr lang="en-US" sz="800" b="0" i="0" u="none" strike="noStrike" baseline="0" dirty="0">
                <a:solidFill>
                  <a:schemeClr val="bg2"/>
                </a:solidFill>
                <a:latin typeface="LMRoman10-Regular"/>
              </a:rPr>
              <a:t>	1497.2002.10609.x.</a:t>
            </a:r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0DC49-BF1C-483C-9C27-D6E0FAD7917D}"/>
              </a:ext>
            </a:extLst>
          </p:cNvPr>
          <p:cNvSpPr txBox="1"/>
          <p:nvPr/>
        </p:nvSpPr>
        <p:spPr>
          <a:xfrm>
            <a:off x="0" y="6396335"/>
            <a:ext cx="5183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2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Hurst,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Samia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 A.,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Mélinée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 Schindler, Susan D.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Goold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, and Marion </a:t>
            </a:r>
            <a:r>
              <a:rPr lang="en-GB" sz="800" b="0" i="0" u="none" strike="noStrike" baseline="0" dirty="0" err="1">
                <a:solidFill>
                  <a:schemeClr val="bg2"/>
                </a:solidFill>
                <a:latin typeface="LMRoman10-Regular"/>
              </a:rPr>
              <a:t>Danis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. 2018. “Swiss-CHAT: Citizens discuss</a:t>
            </a:r>
          </a:p>
          <a:p>
            <a:pPr algn="l"/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	priorities for Swiss health insurance coverage.” </a:t>
            </a:r>
            <a:r>
              <a:rPr lang="en-GB" sz="800" b="0" i="1" u="none" strike="noStrike" baseline="0" dirty="0">
                <a:solidFill>
                  <a:schemeClr val="bg2"/>
                </a:solidFill>
                <a:latin typeface="LMRoman10-Italic"/>
              </a:rPr>
              <a:t>International Journal of Health Policy and 	Management </a:t>
            </a:r>
            <a:r>
              <a:rPr lang="en-GB" sz="800" b="0" i="0" u="none" strike="noStrike" baseline="0" dirty="0">
                <a:solidFill>
                  <a:schemeClr val="bg2"/>
                </a:solidFill>
                <a:latin typeface="LMRoman10-Regular"/>
              </a:rPr>
              <a:t>7 </a:t>
            </a:r>
            <a:r>
              <a:rPr lang="en-US" sz="800" b="0" i="0" u="none" strike="noStrike" baseline="0" dirty="0">
                <a:solidFill>
                  <a:schemeClr val="bg2"/>
                </a:solidFill>
                <a:latin typeface="LMRoman10-Regular"/>
              </a:rPr>
              <a:t>(8): 746–54. https://doi.org/10.15171/ijhpm.2018.15.</a:t>
            </a:r>
            <a:endParaRPr lang="en-US" sz="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6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Research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Mediating Factors</a:t>
            </a:r>
          </a:p>
          <a:p>
            <a:pPr lvl="1"/>
            <a:r>
              <a:rPr lang="en-US" sz="3200" dirty="0"/>
              <a:t>Perceived Equity of UHC</a:t>
            </a:r>
          </a:p>
          <a:p>
            <a:pPr lvl="1"/>
            <a:r>
              <a:rPr lang="en-US" sz="3200" dirty="0"/>
              <a:t>Comprehensibility of UHC</a:t>
            </a:r>
          </a:p>
          <a:p>
            <a:r>
              <a:rPr lang="en-US" sz="3600" dirty="0"/>
              <a:t>Moderating Factors</a:t>
            </a:r>
          </a:p>
          <a:p>
            <a:pPr lvl="1"/>
            <a:r>
              <a:rPr lang="en-US" sz="3200" dirty="0"/>
              <a:t>Subjective Numeracy</a:t>
            </a:r>
          </a:p>
          <a:p>
            <a:pPr lvl="1"/>
            <a:r>
              <a:rPr lang="en-US" sz="3200" dirty="0"/>
              <a:t>Objective Numeracy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0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Research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Does HBP ↑ UHC Support?</a:t>
            </a:r>
          </a:p>
          <a:p>
            <a:r>
              <a:rPr lang="en-US" sz="3600" dirty="0"/>
              <a:t>Mediating Factors ↑ UHC Support?</a:t>
            </a:r>
          </a:p>
          <a:p>
            <a:r>
              <a:rPr lang="en-US" sz="3600" dirty="0"/>
              <a:t>Moderating Factors ↑ UHC Support?</a:t>
            </a:r>
          </a:p>
          <a:p>
            <a:r>
              <a:rPr lang="en-US" sz="3600" dirty="0"/>
              <a:t>Best way to ↑ UHC support?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4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A Brief Recap: Our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342"/>
            <a:ext cx="5415844" cy="4426218"/>
          </a:xfrm>
        </p:spPr>
        <p:txBody>
          <a:bodyPr>
            <a:normAutofit/>
          </a:bodyPr>
          <a:lstStyle/>
          <a:p>
            <a:r>
              <a:rPr lang="en-US" dirty="0"/>
              <a:t>Our original study was to see if giving people a ‘hands-on’ exercise would improve support for Universal Health Care</a:t>
            </a:r>
          </a:p>
          <a:p>
            <a:pPr lvl="1"/>
            <a:r>
              <a:rPr lang="en-US" dirty="0"/>
              <a:t>Compared against ‘normal’ informational pamphlets</a:t>
            </a:r>
          </a:p>
          <a:p>
            <a:r>
              <a:rPr lang="en-US" dirty="0"/>
              <a:t>Exercise was a ‘simulation’ of budgeting limited healthcare resources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8B6666-5BAD-9B43-7235-2C86F6F7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095" y="1326647"/>
            <a:ext cx="5828905" cy="420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8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HBP ↑  Perceived Equality / Comprehensibility</a:t>
            </a:r>
          </a:p>
          <a:p>
            <a:pPr lvl="1"/>
            <a:r>
              <a:rPr lang="en-US" sz="3200" dirty="0"/>
              <a:t>Mediational relationship</a:t>
            </a:r>
          </a:p>
          <a:p>
            <a:r>
              <a:rPr lang="en-US" sz="3600" dirty="0"/>
              <a:t>Perceived Equality ↑ UHC Support</a:t>
            </a:r>
          </a:p>
          <a:p>
            <a:r>
              <a:rPr lang="en-US" sz="3600" dirty="0"/>
              <a:t>Perceived Comprehensibility ↑ UHC Support</a:t>
            </a:r>
          </a:p>
          <a:p>
            <a:r>
              <a:rPr lang="en-US" sz="3600" dirty="0"/>
              <a:t>Moderating Factors – No a priori hypothesis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6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8AC54D-B0A4-4DFD-A693-33712C3460C5}"/>
              </a:ext>
            </a:extLst>
          </p:cNvPr>
          <p:cNvSpPr/>
          <p:nvPr/>
        </p:nvSpPr>
        <p:spPr>
          <a:xfrm>
            <a:off x="304800" y="2457450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98DFB-315D-4FBF-8CB1-4F365123E969}"/>
              </a:ext>
            </a:extLst>
          </p:cNvPr>
          <p:cNvSpPr/>
          <p:nvPr/>
        </p:nvSpPr>
        <p:spPr>
          <a:xfrm>
            <a:off x="4432300" y="4210050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Understanding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498FD-1A76-4E7A-824E-40AB38506E5A}"/>
              </a:ext>
            </a:extLst>
          </p:cNvPr>
          <p:cNvSpPr/>
          <p:nvPr/>
        </p:nvSpPr>
        <p:spPr>
          <a:xfrm>
            <a:off x="8559802" y="2406650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for UHC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04A9F-C043-4044-AA32-655EAF6189D8}"/>
              </a:ext>
            </a:extLst>
          </p:cNvPr>
          <p:cNvSpPr/>
          <p:nvPr/>
        </p:nvSpPr>
        <p:spPr>
          <a:xfrm>
            <a:off x="4432300" y="752475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Perceived Equality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0B8F2C-ED7A-41BF-B254-506F69676CBE}"/>
              </a:ext>
            </a:extLst>
          </p:cNvPr>
          <p:cNvCxnSpPr/>
          <p:nvPr/>
        </p:nvCxnSpPr>
        <p:spPr>
          <a:xfrm>
            <a:off x="4000500" y="3286125"/>
            <a:ext cx="44132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6E6E74-99EB-435B-BBF3-6C505E625947}"/>
              </a:ext>
            </a:extLst>
          </p:cNvPr>
          <p:cNvCxnSpPr>
            <a:cxnSpLocks/>
          </p:cNvCxnSpPr>
          <p:nvPr/>
        </p:nvCxnSpPr>
        <p:spPr>
          <a:xfrm flipV="1">
            <a:off x="1752600" y="1219201"/>
            <a:ext cx="2387600" cy="1085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415F93-CB83-4575-AFDE-F049F65AD120}"/>
              </a:ext>
            </a:extLst>
          </p:cNvPr>
          <p:cNvCxnSpPr>
            <a:cxnSpLocks/>
          </p:cNvCxnSpPr>
          <p:nvPr/>
        </p:nvCxnSpPr>
        <p:spPr>
          <a:xfrm>
            <a:off x="1752600" y="4241801"/>
            <a:ext cx="2387600" cy="7302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9F7F4F-2854-487D-9D0F-AC1D9ED6D453}"/>
              </a:ext>
            </a:extLst>
          </p:cNvPr>
          <p:cNvCxnSpPr>
            <a:cxnSpLocks/>
          </p:cNvCxnSpPr>
          <p:nvPr/>
        </p:nvCxnSpPr>
        <p:spPr>
          <a:xfrm>
            <a:off x="8102600" y="1295400"/>
            <a:ext cx="2032000" cy="8096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12BC4C-5CD3-4318-922C-BAB82050370F}"/>
              </a:ext>
            </a:extLst>
          </p:cNvPr>
          <p:cNvCxnSpPr>
            <a:cxnSpLocks/>
          </p:cNvCxnSpPr>
          <p:nvPr/>
        </p:nvCxnSpPr>
        <p:spPr>
          <a:xfrm flipV="1">
            <a:off x="8051800" y="4060825"/>
            <a:ext cx="2171702" cy="7175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25A21D-B407-41EC-99CC-D9E5C361561B}"/>
              </a:ext>
            </a:extLst>
          </p:cNvPr>
          <p:cNvSpPr/>
          <p:nvPr/>
        </p:nvSpPr>
        <p:spPr>
          <a:xfrm>
            <a:off x="5745214" y="2354560"/>
            <a:ext cx="9238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906ED6-CE34-4A39-8C14-D494679084A8}"/>
              </a:ext>
            </a:extLst>
          </p:cNvPr>
          <p:cNvSpPr/>
          <p:nvPr/>
        </p:nvSpPr>
        <p:spPr>
          <a:xfrm>
            <a:off x="2798814" y="3784600"/>
            <a:ext cx="9238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8C5289-5C1E-482A-8CE5-3DC92CC22DAB}"/>
              </a:ext>
            </a:extLst>
          </p:cNvPr>
          <p:cNvSpPr/>
          <p:nvPr/>
        </p:nvSpPr>
        <p:spPr>
          <a:xfrm>
            <a:off x="2436864" y="683917"/>
            <a:ext cx="9238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C2B2DA-224B-4697-8713-587919BC1BA2}"/>
              </a:ext>
            </a:extLst>
          </p:cNvPr>
          <p:cNvSpPr/>
          <p:nvPr/>
        </p:nvSpPr>
        <p:spPr>
          <a:xfrm>
            <a:off x="8375650" y="3677244"/>
            <a:ext cx="9238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78B62-2E70-4B1D-A730-F8C5AAA6075A}"/>
              </a:ext>
            </a:extLst>
          </p:cNvPr>
          <p:cNvSpPr/>
          <p:nvPr/>
        </p:nvSpPr>
        <p:spPr>
          <a:xfrm>
            <a:off x="8761464" y="644525"/>
            <a:ext cx="9238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376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5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3DF33B4-FB58-4828-9101-A8F6CE40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530" y="0"/>
            <a:ext cx="6572406" cy="6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1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7886700" cy="4347603"/>
          </a:xfrm>
        </p:spPr>
        <p:txBody>
          <a:bodyPr>
            <a:normAutofit/>
          </a:bodyPr>
          <a:lstStyle/>
          <a:p>
            <a:r>
              <a:rPr lang="en-US" dirty="0"/>
              <a:t>Pre-Test</a:t>
            </a:r>
          </a:p>
          <a:p>
            <a:pPr lvl="1"/>
            <a:r>
              <a:rPr lang="en-US" dirty="0"/>
              <a:t>Support for Universal Health Care </a:t>
            </a:r>
            <a:r>
              <a:rPr lang="en-US" sz="2000" baseline="30000" dirty="0"/>
              <a:t>1</a:t>
            </a:r>
            <a:endParaRPr lang="en-US" dirty="0"/>
          </a:p>
          <a:p>
            <a:r>
              <a:rPr lang="en-US" dirty="0"/>
              <a:t>Post-Test</a:t>
            </a:r>
          </a:p>
          <a:p>
            <a:pPr lvl="1"/>
            <a:r>
              <a:rPr lang="en-US" dirty="0"/>
              <a:t>Pre-test measure </a:t>
            </a:r>
          </a:p>
          <a:p>
            <a:pPr lvl="1"/>
            <a:r>
              <a:rPr lang="en-US" dirty="0"/>
              <a:t>Free response: Thoughts on activity</a:t>
            </a:r>
          </a:p>
          <a:p>
            <a:pPr lvl="1"/>
            <a:r>
              <a:rPr lang="en-US" dirty="0"/>
              <a:t>Likelihood to want UHC plan</a:t>
            </a:r>
          </a:p>
          <a:p>
            <a:pPr lvl="1"/>
            <a:r>
              <a:rPr lang="en-US" dirty="0"/>
              <a:t>Pay for Insurance / Ever been uninsured (Y/N)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B7456-B5EC-4FB9-8C94-9637BA858B81}"/>
              </a:ext>
            </a:extLst>
          </p:cNvPr>
          <p:cNvSpPr txBox="1"/>
          <p:nvPr/>
        </p:nvSpPr>
        <p:spPr>
          <a:xfrm>
            <a:off x="0" y="6224746"/>
            <a:ext cx="121127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 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Shen, Megan Johnson, and Jordan P. </a:t>
            </a:r>
            <a:r>
              <a:rPr lang="en-GB" sz="1100" b="0" i="0" u="none" strike="noStrike" baseline="0" dirty="0" err="1">
                <a:solidFill>
                  <a:schemeClr val="bg2"/>
                </a:solidFill>
                <a:latin typeface="LMRoman10-Regular"/>
              </a:rPr>
              <a:t>Labouff</a:t>
            </a:r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. 2016. “More than political ideology: Subtle racial prejudice as</a:t>
            </a:r>
          </a:p>
          <a:p>
            <a:pPr algn="l"/>
            <a:r>
              <a:rPr lang="en-GB" sz="1100" b="0" i="0" u="none" strike="noStrike" baseline="0" dirty="0">
                <a:solidFill>
                  <a:schemeClr val="bg2"/>
                </a:solidFill>
                <a:latin typeface="LMRoman10-Regular"/>
              </a:rPr>
              <a:t>	a predictor of opposition to universal health care among U.S. Citizens.” </a:t>
            </a:r>
            <a:r>
              <a:rPr lang="en-GB" sz="1100" b="0" i="1" u="none" strike="noStrike" baseline="0" dirty="0">
                <a:solidFill>
                  <a:schemeClr val="bg2"/>
                </a:solidFill>
                <a:latin typeface="LMRoman10-Italic"/>
              </a:rPr>
              <a:t>Journal of Social and Political</a:t>
            </a:r>
          </a:p>
          <a:p>
            <a:pPr algn="l"/>
            <a:r>
              <a:rPr lang="en-US" sz="1100" b="0" i="1" u="none" strike="noStrike" baseline="0" dirty="0">
                <a:solidFill>
                  <a:schemeClr val="bg2"/>
                </a:solidFill>
                <a:latin typeface="LMRoman10-Italic"/>
              </a:rPr>
              <a:t>	</a:t>
            </a:r>
            <a:r>
              <a:rPr lang="pl-PL" sz="1100" b="0" i="1" u="none" strike="noStrike" baseline="0" dirty="0">
                <a:solidFill>
                  <a:schemeClr val="bg2"/>
                </a:solidFill>
                <a:latin typeface="LMRoman10-Italic"/>
              </a:rPr>
              <a:t>Psychology </a:t>
            </a:r>
            <a:r>
              <a:rPr lang="pl-PL" sz="1100" b="0" i="0" u="none" strike="noStrike" baseline="0" dirty="0">
                <a:solidFill>
                  <a:schemeClr val="bg2"/>
                </a:solidFill>
                <a:latin typeface="LMRoman10-Regular"/>
              </a:rPr>
              <a:t>4 (2): 493–520. https://doi.org/10.5964/jspp.v4i2.245.</a:t>
            </a:r>
            <a:r>
              <a:rPr lang="en-US" sz="800" b="0" i="0" u="none" strike="noStrike" baseline="0" dirty="0">
                <a:solidFill>
                  <a:schemeClr val="bg2"/>
                </a:solidFill>
                <a:latin typeface="LMRoman10-Regular"/>
              </a:rPr>
              <a:t>.</a:t>
            </a:r>
            <a:endParaRPr lang="en-US" sz="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8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0B93B-ABF0-4CFE-A7B7-BBCEF6E8E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7" t="8484" r="29646" b="14353"/>
          <a:stretch/>
        </p:blipFill>
        <p:spPr>
          <a:xfrm>
            <a:off x="3025301" y="-1"/>
            <a:ext cx="5843082" cy="60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588284-BFF0-4209-9D10-0D71E2040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2" t="6369" r="32411"/>
          <a:stretch/>
        </p:blipFill>
        <p:spPr>
          <a:xfrm>
            <a:off x="3142036" y="0"/>
            <a:ext cx="4876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9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(control/active/passive)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Choosing </a:t>
            </a:r>
            <a:r>
              <a:rPr lang="en-US" sz="4000" dirty="0" err="1"/>
              <a:t>Healthplans</a:t>
            </a:r>
            <a:r>
              <a:rPr lang="en-US" sz="4000" dirty="0"/>
              <a:t> All Together (CHAT) Exercise </a:t>
            </a:r>
            <a:r>
              <a:rPr lang="en-US" sz="4000" baseline="30000" dirty="0"/>
              <a:t>1</a:t>
            </a:r>
            <a:endParaRPr lang="en-US" sz="4000" dirty="0"/>
          </a:p>
          <a:p>
            <a:pPr lvl="1"/>
            <a:r>
              <a:rPr lang="en-US" sz="3600" dirty="0"/>
              <a:t>“Blank” version – Active</a:t>
            </a:r>
          </a:p>
          <a:p>
            <a:pPr lvl="1"/>
            <a:r>
              <a:rPr lang="en-US" sz="3600" dirty="0"/>
              <a:t>“Filled” version – Passive</a:t>
            </a:r>
          </a:p>
          <a:p>
            <a:pPr lvl="1"/>
            <a:r>
              <a:rPr lang="en-US" sz="3600" dirty="0"/>
              <a:t>“Pizza” version -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325FA-2543-48CF-9B4D-D1A721E3B5BE}"/>
              </a:ext>
            </a:extLst>
          </p:cNvPr>
          <p:cNvSpPr txBox="1"/>
          <p:nvPr/>
        </p:nvSpPr>
        <p:spPr>
          <a:xfrm>
            <a:off x="120650" y="6167676"/>
            <a:ext cx="63182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0" i="0" u="none" strike="noStrike" baseline="30000" dirty="0">
                <a:solidFill>
                  <a:schemeClr val="bg2"/>
                </a:solidFill>
                <a:latin typeface="LMRoman10-Regular"/>
              </a:rPr>
              <a:t>1 </a:t>
            </a:r>
            <a:r>
              <a:rPr lang="en-GB" sz="1000" b="0" i="0" u="none" strike="noStrike" baseline="0" dirty="0" err="1">
                <a:solidFill>
                  <a:schemeClr val="bg2"/>
                </a:solidFill>
                <a:latin typeface="LMRoman10-Regular"/>
              </a:rPr>
              <a:t>Danis</a:t>
            </a:r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, Marion, Andrea K. Biddle, and Susan Dorr </a:t>
            </a:r>
            <a:r>
              <a:rPr lang="en-GB" sz="1000" b="0" i="0" u="none" strike="noStrike" baseline="0" dirty="0" err="1">
                <a:solidFill>
                  <a:schemeClr val="bg2"/>
                </a:solidFill>
                <a:latin typeface="LMRoman10-Regular"/>
              </a:rPr>
              <a:t>Goold</a:t>
            </a:r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. 2002. “Insurance benefit preferences of the low income</a:t>
            </a:r>
          </a:p>
          <a:p>
            <a:pPr algn="l"/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	uninsured.” </a:t>
            </a:r>
            <a:r>
              <a:rPr lang="en-GB" sz="1000" b="0" i="1" u="none" strike="noStrike" baseline="0" dirty="0">
                <a:solidFill>
                  <a:schemeClr val="bg2"/>
                </a:solidFill>
                <a:latin typeface="LMRoman10-Italic"/>
              </a:rPr>
              <a:t>Journal of General Internal Medicine </a:t>
            </a:r>
            <a:r>
              <a:rPr lang="en-GB" sz="1000" b="0" i="0" u="none" strike="noStrike" baseline="0" dirty="0">
                <a:solidFill>
                  <a:schemeClr val="bg2"/>
                </a:solidFill>
                <a:latin typeface="LMRoman10-Regular"/>
              </a:rPr>
              <a:t>17 (2): 125–33. https://doi.org/10.1046/j.1525-</a:t>
            </a:r>
          </a:p>
          <a:p>
            <a:pPr algn="l"/>
            <a:r>
              <a:rPr lang="en-US" sz="1000" b="0" i="0" u="none" strike="noStrike" baseline="0" dirty="0">
                <a:solidFill>
                  <a:schemeClr val="bg2"/>
                </a:solidFill>
                <a:latin typeface="LMRoman10-Regular"/>
              </a:rPr>
              <a:t>	1497.2002.10609.x.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62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2225B1-13B8-403C-8C20-C29003109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817451"/>
              </p:ext>
            </p:extLst>
          </p:nvPr>
        </p:nvGraphicFramePr>
        <p:xfrm>
          <a:off x="1478608" y="0"/>
          <a:ext cx="665440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10020191" progId="Excel.Sheet.12">
                  <p:embed/>
                </p:oleObj>
              </mc:Choice>
              <mc:Fallback>
                <p:oleObj name="Worksheet" r:id="rId2" imgW="9723263" imgH="10020191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28CF095-F89E-49C5-9FCE-435139687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8608" y="0"/>
                        <a:ext cx="6654404" cy="6858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58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A Brief Recap: Our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342"/>
            <a:ext cx="5415844" cy="4426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initial mediational hypothesis:</a:t>
            </a:r>
          </a:p>
          <a:p>
            <a:pPr lvl="1"/>
            <a:r>
              <a:rPr lang="en-US" dirty="0"/>
              <a:t>Hands on exercise would lead to increased comprehensibility/ understanding of the mechanics behind UHC</a:t>
            </a:r>
          </a:p>
          <a:p>
            <a:pPr lvl="1"/>
            <a:r>
              <a:rPr lang="en-US" dirty="0"/>
              <a:t>Hands on exercise would improve perceptions of equity and fairness of healthcare distribution through UHC</a:t>
            </a:r>
          </a:p>
          <a:p>
            <a:r>
              <a:rPr lang="en-US" dirty="0"/>
              <a:t>Greater comprehensibility and greater perception of fairness was hypothesized to lead to more support for UHC.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561849-5B4C-A1A4-916C-03B364F20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29" b="42377"/>
          <a:stretch/>
        </p:blipFill>
        <p:spPr>
          <a:xfrm>
            <a:off x="7467600" y="922282"/>
            <a:ext cx="4559301" cy="50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2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DC42A4-5663-4FFE-8E36-6AFB3A259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265850"/>
              </p:ext>
            </p:extLst>
          </p:nvPr>
        </p:nvGraphicFramePr>
        <p:xfrm>
          <a:off x="1479550" y="0"/>
          <a:ext cx="665440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10020191" progId="Excel.Sheet.12">
                  <p:embed/>
                </p:oleObj>
              </mc:Choice>
              <mc:Fallback>
                <p:oleObj name="Worksheet" r:id="rId2" imgW="9723263" imgH="10020191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EDC42A4-5663-4FFE-8E36-6AFB3A259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9550" y="0"/>
                        <a:ext cx="6654404" cy="6858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2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44A83EA-2875-49AC-892D-BF41CC99F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462697"/>
              </p:ext>
            </p:extLst>
          </p:nvPr>
        </p:nvGraphicFramePr>
        <p:xfrm>
          <a:off x="82551" y="0"/>
          <a:ext cx="8154090" cy="939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660456" imgH="12275820" progId="Excel.Sheet.12">
                  <p:embed/>
                </p:oleObj>
              </mc:Choice>
              <mc:Fallback>
                <p:oleObj name="Worksheet" r:id="rId2" imgW="10660456" imgH="1227582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44A83EA-2875-49AC-892D-BF41CC99F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551" y="0"/>
                        <a:ext cx="8154090" cy="939022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270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BC719A-7A16-45D2-81D4-DF2D70214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58514"/>
              </p:ext>
            </p:extLst>
          </p:nvPr>
        </p:nvGraphicFramePr>
        <p:xfrm>
          <a:off x="1337945" y="0"/>
          <a:ext cx="6809105" cy="686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23263" imgH="9799429" progId="Excel.Sheet.12">
                  <p:embed/>
                </p:oleObj>
              </mc:Choice>
              <mc:Fallback>
                <p:oleObj name="Worksheet" r:id="rId2" imgW="9723263" imgH="9799429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BC719A-7A16-45D2-81D4-DF2D702143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7945" y="0"/>
                        <a:ext cx="6809105" cy="686272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0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Method: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Cubicle with Qualtrics survey</a:t>
            </a:r>
          </a:p>
          <a:p>
            <a:pPr lvl="1"/>
            <a:r>
              <a:rPr lang="en-US" dirty="0"/>
              <a:t>Pre-test measures given</a:t>
            </a:r>
          </a:p>
          <a:p>
            <a:pPr lvl="1"/>
            <a:r>
              <a:rPr lang="en-US" dirty="0"/>
              <a:t>Randomization</a:t>
            </a:r>
          </a:p>
          <a:p>
            <a:pPr lvl="2"/>
            <a:r>
              <a:rPr lang="en-US" dirty="0"/>
              <a:t>Control</a:t>
            </a:r>
          </a:p>
          <a:p>
            <a:pPr lvl="2"/>
            <a:r>
              <a:rPr lang="en-US" dirty="0"/>
              <a:t>Intervention</a:t>
            </a:r>
          </a:p>
          <a:p>
            <a:pPr lvl="3"/>
            <a:r>
              <a:rPr lang="en-US" dirty="0"/>
              <a:t>Active</a:t>
            </a:r>
          </a:p>
          <a:p>
            <a:pPr lvl="3"/>
            <a:r>
              <a:rPr lang="en-US" dirty="0"/>
              <a:t>Passive</a:t>
            </a:r>
          </a:p>
          <a:p>
            <a:pPr lvl="1"/>
            <a:r>
              <a:rPr lang="en-US" dirty="0"/>
              <a:t>Post-test measures given</a:t>
            </a:r>
          </a:p>
          <a:p>
            <a:pPr lvl="1"/>
            <a:r>
              <a:rPr lang="en-US" dirty="0"/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318572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Study 1</a:t>
            </a:r>
          </a:p>
        </p:txBody>
      </p:sp>
    </p:spTree>
    <p:extLst>
      <p:ext uri="{BB962C8B-B14F-4D97-AF65-F5344CB8AC3E}">
        <p14:creationId xmlns:p14="http://schemas.microsoft.com/office/powerpoint/2010/main" val="387813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ECF566-12E5-4A7F-9ECD-828C5700B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4"/>
          <a:stretch/>
        </p:blipFill>
        <p:spPr>
          <a:xfrm>
            <a:off x="1632762" y="0"/>
            <a:ext cx="8457388" cy="61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6A27A-3297-4DCE-B74C-BC650216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5" y="0"/>
            <a:ext cx="9490730" cy="6185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D65FA-BE5B-431C-9F7A-67F166A6657A}"/>
              </a:ext>
            </a:extLst>
          </p:cNvPr>
          <p:cNvSpPr txBox="1"/>
          <p:nvPr/>
        </p:nvSpPr>
        <p:spPr>
          <a:xfrm>
            <a:off x="2085320" y="5752513"/>
            <a:ext cx="11582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8BDF3-91ED-4BA7-9163-8514A2856E79}"/>
              </a:ext>
            </a:extLst>
          </p:cNvPr>
          <p:cNvSpPr txBox="1"/>
          <p:nvPr/>
        </p:nvSpPr>
        <p:spPr>
          <a:xfrm>
            <a:off x="7138670" y="5752513"/>
            <a:ext cx="11582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067F8-2BEB-41B1-9564-79466A72CE5A}"/>
              </a:ext>
            </a:extLst>
          </p:cNvPr>
          <p:cNvSpPr txBox="1"/>
          <p:nvPr/>
        </p:nvSpPr>
        <p:spPr>
          <a:xfrm>
            <a:off x="4611995" y="5752513"/>
            <a:ext cx="11582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185288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Quantitative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Intervention:</a:t>
            </a:r>
          </a:p>
          <a:p>
            <a:pPr lvl="1"/>
            <a:r>
              <a:rPr lang="en-US" sz="3200" dirty="0"/>
              <a:t> ↑ UHC Support!</a:t>
            </a:r>
          </a:p>
          <a:p>
            <a:pPr lvl="1"/>
            <a:r>
              <a:rPr lang="en-US" sz="3200" dirty="0"/>
              <a:t>Active = Passive</a:t>
            </a:r>
            <a:r>
              <a:rPr lang="en-US" sz="3600" dirty="0"/>
              <a:t> </a:t>
            </a:r>
          </a:p>
          <a:p>
            <a:r>
              <a:rPr lang="en-US" sz="3600" dirty="0"/>
              <a:t>Time Spent: </a:t>
            </a:r>
          </a:p>
          <a:p>
            <a:pPr lvl="1"/>
            <a:r>
              <a:rPr lang="en-US" sz="3200" dirty="0"/>
              <a:t>N</a:t>
            </a:r>
            <a:r>
              <a:rPr lang="en-US" altLang="ja-JP" sz="3200" dirty="0"/>
              <a:t>o effect on </a:t>
            </a:r>
            <a:r>
              <a:rPr lang="en-US" sz="3200" dirty="0"/>
              <a:t>UHC support</a:t>
            </a:r>
          </a:p>
        </p:txBody>
      </p:sp>
    </p:spTree>
    <p:extLst>
      <p:ext uri="{BB962C8B-B14F-4D97-AF65-F5344CB8AC3E}">
        <p14:creationId xmlns:p14="http://schemas.microsoft.com/office/powerpoint/2010/main" val="103371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“ What are your thoughts about the exercise you just completed?”</a:t>
            </a:r>
            <a:endParaRPr lang="en-US" sz="3200" dirty="0"/>
          </a:p>
          <a:p>
            <a:r>
              <a:rPr lang="en-US" sz="3200" dirty="0"/>
              <a:t>Confusion? – 10%</a:t>
            </a:r>
          </a:p>
          <a:p>
            <a:pPr lvl="1"/>
            <a:r>
              <a:rPr lang="en-US" sz="2000" dirty="0"/>
              <a:t>“</a:t>
            </a:r>
            <a:r>
              <a:rPr lang="en-US" dirty="0"/>
              <a:t>It was a little confusing if you aren't very familiar with insurance and health care.”</a:t>
            </a:r>
            <a:endParaRPr lang="en-US" sz="2000" dirty="0"/>
          </a:p>
          <a:p>
            <a:r>
              <a:rPr lang="en-US" sz="3200" dirty="0"/>
              <a:t>Interesting! – 32%</a:t>
            </a:r>
          </a:p>
          <a:p>
            <a:pPr lvl="1"/>
            <a:r>
              <a:rPr lang="en-US" dirty="0"/>
              <a:t>“It was hard to choose because some of the parts in the insurance plan would've been nice to have but no necessary for me personally.”</a:t>
            </a:r>
          </a:p>
        </p:txBody>
      </p:sp>
    </p:spTree>
    <p:extLst>
      <p:ext uri="{BB962C8B-B14F-4D97-AF65-F5344CB8AC3E}">
        <p14:creationId xmlns:p14="http://schemas.microsoft.com/office/powerpoint/2010/main" val="241265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C7CE-D6DD-4187-B8DC-8829D30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D69E-C8AE-4B80-A2A9-78AD1EC4D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7886700" cy="4403074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Control and Intervention only</a:t>
            </a:r>
          </a:p>
          <a:p>
            <a:r>
              <a:rPr lang="en-US" sz="3000" dirty="0"/>
              <a:t>Control – “Standard” UHC messaging</a:t>
            </a:r>
          </a:p>
          <a:p>
            <a:r>
              <a:rPr lang="en-US" sz="3000" dirty="0"/>
              <a:t>Mediating Factors</a:t>
            </a:r>
          </a:p>
          <a:p>
            <a:pPr lvl="1"/>
            <a:r>
              <a:rPr lang="en-US" sz="2600" dirty="0"/>
              <a:t>Complexity</a:t>
            </a:r>
          </a:p>
          <a:p>
            <a:pPr lvl="1"/>
            <a:r>
              <a:rPr lang="en-US" sz="2600" dirty="0"/>
              <a:t>Perceived Equality/Fairness</a:t>
            </a:r>
          </a:p>
          <a:p>
            <a:r>
              <a:rPr lang="en-US" sz="3000" dirty="0"/>
              <a:t>Moderating Factors</a:t>
            </a:r>
          </a:p>
          <a:p>
            <a:pPr lvl="1"/>
            <a:r>
              <a:rPr lang="en-US" sz="2600" dirty="0"/>
              <a:t>Subjective Numeracy</a:t>
            </a:r>
          </a:p>
          <a:p>
            <a:pPr lvl="1"/>
            <a:r>
              <a:rPr lang="en-US" sz="2600" dirty="0"/>
              <a:t>Objective Numeracy</a:t>
            </a:r>
          </a:p>
          <a:p>
            <a:r>
              <a:rPr lang="en-US" sz="3000" dirty="0" err="1"/>
              <a:t>Javascript</a:t>
            </a:r>
            <a:r>
              <a:rPr lang="en-US" sz="3000" dirty="0"/>
              <a:t> CHAT exercise</a:t>
            </a:r>
          </a:p>
          <a:p>
            <a:r>
              <a:rPr lang="en-US" sz="3000" dirty="0"/>
              <a:t>Sliders instead of Likert measures</a:t>
            </a:r>
          </a:p>
          <a:p>
            <a:pPr lvl="1"/>
            <a:endParaRPr lang="en-US" sz="2600" dirty="0"/>
          </a:p>
          <a:p>
            <a:endParaRPr lang="en-US" sz="3600" dirty="0"/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A Brief Recap: Our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342"/>
            <a:ext cx="5415844" cy="4426218"/>
          </a:xfrm>
        </p:spPr>
        <p:txBody>
          <a:bodyPr>
            <a:normAutofit/>
          </a:bodyPr>
          <a:lstStyle/>
          <a:p>
            <a:r>
              <a:rPr lang="en-US" dirty="0"/>
              <a:t>Intervention did not ↑ Support UHC</a:t>
            </a:r>
            <a:endParaRPr lang="en-US" sz="2400" dirty="0"/>
          </a:p>
          <a:p>
            <a:r>
              <a:rPr lang="en-US" dirty="0"/>
              <a:t>Mediational Relationship exists!</a:t>
            </a:r>
          </a:p>
          <a:p>
            <a:pPr lvl="1"/>
            <a:r>
              <a:rPr lang="en-US" dirty="0"/>
              <a:t>Intervention did not ↑ Perceived Equality </a:t>
            </a:r>
          </a:p>
          <a:p>
            <a:pPr lvl="2"/>
            <a:r>
              <a:rPr lang="en-US" dirty="0"/>
              <a:t>Perceived Equality ↑ Support UHC</a:t>
            </a:r>
          </a:p>
          <a:p>
            <a:pPr lvl="2"/>
            <a:r>
              <a:rPr lang="en-US" dirty="0"/>
              <a:t>Control did ↑ Perceived Equality</a:t>
            </a:r>
          </a:p>
          <a:p>
            <a:pPr lvl="1"/>
            <a:r>
              <a:rPr lang="en-US" dirty="0"/>
              <a:t>No difference in ↑ Understanding b/w conditions</a:t>
            </a:r>
          </a:p>
          <a:p>
            <a:pPr lvl="2"/>
            <a:r>
              <a:rPr lang="en-US" dirty="0"/>
              <a:t>Understanding ↑ Support UHC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0D44A4A-9959-5FD9-3653-D758A7D73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19" y="1503679"/>
            <a:ext cx="5351180" cy="41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81D-DDF9-44C8-A50F-ABFFD9B7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A4287-E718-4BF4-8F6A-C12C2592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9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B86B71-158E-4188-9528-7647432A5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9"/>
          <a:stretch/>
        </p:blipFill>
        <p:spPr>
          <a:xfrm>
            <a:off x="2515105" y="0"/>
            <a:ext cx="5555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1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950" y="1363086"/>
            <a:ext cx="7886700" cy="43476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Pre-Test</a:t>
            </a:r>
          </a:p>
          <a:p>
            <a:pPr lvl="1"/>
            <a:r>
              <a:rPr lang="en-US" dirty="0"/>
              <a:t>Support for Universal Health Care</a:t>
            </a:r>
          </a:p>
          <a:p>
            <a:pPr lvl="1"/>
            <a:r>
              <a:rPr lang="en-US" dirty="0"/>
              <a:t>Mediational Factors</a:t>
            </a:r>
          </a:p>
          <a:p>
            <a:pPr lvl="2"/>
            <a:r>
              <a:rPr lang="en-US" dirty="0"/>
              <a:t>Understanding of UHC 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Equity of UHC 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dirty="0"/>
              <a:t>Post-Test</a:t>
            </a:r>
          </a:p>
          <a:p>
            <a:pPr lvl="1"/>
            <a:r>
              <a:rPr lang="en-US" dirty="0"/>
              <a:t>Pre-test measures</a:t>
            </a:r>
          </a:p>
          <a:p>
            <a:pPr lvl="1"/>
            <a:r>
              <a:rPr lang="en-US" dirty="0"/>
              <a:t>Free response: Thoughts on activity</a:t>
            </a:r>
          </a:p>
          <a:p>
            <a:pPr lvl="1"/>
            <a:r>
              <a:rPr lang="en-US" dirty="0"/>
              <a:t>Likelihood to want UHC plan</a:t>
            </a:r>
          </a:p>
          <a:p>
            <a:pPr lvl="1"/>
            <a:r>
              <a:rPr lang="en-US" dirty="0"/>
              <a:t>Moderating Factors</a:t>
            </a:r>
          </a:p>
          <a:p>
            <a:pPr lvl="2"/>
            <a:r>
              <a:rPr lang="en-US" dirty="0"/>
              <a:t>Numeracy</a:t>
            </a:r>
          </a:p>
          <a:p>
            <a:pPr lvl="3"/>
            <a:r>
              <a:rPr lang="en-US" dirty="0"/>
              <a:t>Subjective Numeracy Scale </a:t>
            </a:r>
            <a:r>
              <a:rPr lang="en-US" baseline="30000" dirty="0"/>
              <a:t>3</a:t>
            </a:r>
            <a:endParaRPr lang="en-US" dirty="0"/>
          </a:p>
          <a:p>
            <a:pPr lvl="3"/>
            <a:r>
              <a:rPr lang="en-US" dirty="0"/>
              <a:t>Rasch Numeracy Scale </a:t>
            </a:r>
            <a:r>
              <a:rPr lang="en-US" baseline="30000" dirty="0"/>
              <a:t>4</a:t>
            </a:r>
            <a:endParaRPr lang="en-US" dirty="0"/>
          </a:p>
          <a:p>
            <a:pPr lvl="1"/>
            <a:r>
              <a:rPr lang="en-US" dirty="0"/>
              <a:t>Pay for Insurance / Ever been uninsured (Y/N)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9C1FF-311A-4FEB-9F9F-8E95A7DC3146}"/>
              </a:ext>
            </a:extLst>
          </p:cNvPr>
          <p:cNvSpPr txBox="1"/>
          <p:nvPr/>
        </p:nvSpPr>
        <p:spPr>
          <a:xfrm>
            <a:off x="-50800" y="6002635"/>
            <a:ext cx="41783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Mulken, Margot van, Rob le Pair, and Charles </a:t>
            </a:r>
            <a:r>
              <a:rPr lang="en-GB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Forceville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. 2010. “The impact of perceived complexity,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deviation and comprehension on the appreciation of visual metaphor in advertising across three European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countries.” </a:t>
            </a:r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Journal of Pragmatics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42 (12): 3418–30. https://doi.org/10.1016/j.pragma.2010.04.030.</a:t>
            </a:r>
            <a:endParaRPr lang="en-US" sz="1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BD54B-2CAA-49C4-BDD7-21D981940433}"/>
              </a:ext>
            </a:extLst>
          </p:cNvPr>
          <p:cNvSpPr txBox="1"/>
          <p:nvPr/>
        </p:nvSpPr>
        <p:spPr>
          <a:xfrm>
            <a:off x="-50800" y="6418133"/>
            <a:ext cx="40830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2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Netemeyer, Richard G., James S. Boles, and Robert </a:t>
            </a:r>
            <a:r>
              <a:rPr lang="en-GB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McMurrian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. 1996. “Development and validation of</a:t>
            </a:r>
          </a:p>
          <a:p>
            <a:pPr algn="l"/>
            <a:r>
              <a:rPr lang="en-GB" sz="700" dirty="0">
                <a:solidFill>
                  <a:schemeClr val="bg2"/>
                </a:solidFill>
                <a:latin typeface="LMRoman10-Regular"/>
              </a:rPr>
              <a:t>     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work-family conflict and family-work conflict scales.” </a:t>
            </a:r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Journal of Applied Psychology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81 (4): 400–410.</a:t>
            </a:r>
          </a:p>
          <a:p>
            <a:pPr algn="l"/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https://doi.org/10.1037/0021-9010.81.4.400.</a:t>
            </a:r>
            <a:endParaRPr lang="en-US" sz="1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E4A16-8C1A-4166-A18F-98032F8F75BF}"/>
              </a:ext>
            </a:extLst>
          </p:cNvPr>
          <p:cNvSpPr txBox="1"/>
          <p:nvPr/>
        </p:nvSpPr>
        <p:spPr>
          <a:xfrm>
            <a:off x="4054475" y="5988218"/>
            <a:ext cx="40830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3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Fagerlin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Angela, Brian J. Zikmund-Fisher, Peter A.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Ubel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Aleksandra Jankovic, Holly A. Derry, and Dylan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  M. Smith. 2007. “Measuring numeracy without a math test: Development of the subjective numeracy</a:t>
            </a:r>
          </a:p>
          <a:p>
            <a:pPr algn="l"/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  scale.” </a:t>
            </a:r>
            <a:r>
              <a:rPr lang="en-US" sz="700" b="0" i="1" u="none" strike="noStrike" baseline="0" dirty="0">
                <a:solidFill>
                  <a:schemeClr val="bg2"/>
                </a:solidFill>
                <a:latin typeface="LMRoman10-Italic"/>
              </a:rPr>
              <a:t>Medical Decision Making 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27 (5): 672–80. https://doi.org/10.1177/0272989X07304449.</a:t>
            </a:r>
            <a:endParaRPr lang="en-US" sz="1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E1EC5-0FCF-4B45-B447-8FE089F29255}"/>
              </a:ext>
            </a:extLst>
          </p:cNvPr>
          <p:cNvSpPr txBox="1"/>
          <p:nvPr/>
        </p:nvSpPr>
        <p:spPr>
          <a:xfrm>
            <a:off x="4054475" y="6380033"/>
            <a:ext cx="40830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00" b="0" i="0" u="none" strike="noStrike" baseline="30000" dirty="0">
                <a:solidFill>
                  <a:schemeClr val="bg2"/>
                </a:solidFill>
                <a:latin typeface="LMRoman10-Regular"/>
              </a:rPr>
              <a:t>4 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Weller, Joshua A., Nathan F.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Dieckmann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Martin </a:t>
            </a:r>
            <a:r>
              <a:rPr lang="en-US" sz="700" b="0" i="0" u="none" strike="noStrike" baseline="0" dirty="0" err="1">
                <a:solidFill>
                  <a:schemeClr val="bg2"/>
                </a:solidFill>
                <a:latin typeface="LMRoman10-Regular"/>
              </a:rPr>
              <a:t>Tusler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, C. K. Mertz, William J. Burns, and Ellen Peters.</a:t>
            </a:r>
          </a:p>
          <a:p>
            <a:pPr algn="l"/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        2013. “Development and Testing of an Abbreviated Numeracy Scale: A Rasch Analysis Approach.”</a:t>
            </a:r>
          </a:p>
          <a:p>
            <a:pPr algn="l"/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        Journal of </a:t>
            </a:r>
            <a:r>
              <a:rPr lang="en-GB" sz="700" b="0" i="1" u="none" strike="noStrike" baseline="0" dirty="0" err="1">
                <a:solidFill>
                  <a:schemeClr val="bg2"/>
                </a:solidFill>
                <a:latin typeface="LMRoman10-Italic"/>
              </a:rPr>
              <a:t>Behavioral</a:t>
            </a:r>
            <a:r>
              <a:rPr lang="en-GB" sz="700" b="0" i="1" u="none" strike="noStrike" baseline="0" dirty="0">
                <a:solidFill>
                  <a:schemeClr val="bg2"/>
                </a:solidFill>
                <a:latin typeface="LMRoman10-Italic"/>
              </a:rPr>
              <a:t> Decision Making </a:t>
            </a:r>
            <a:r>
              <a:rPr lang="en-GB" sz="700" b="0" i="0" u="none" strike="noStrike" baseline="0" dirty="0">
                <a:solidFill>
                  <a:schemeClr val="bg2"/>
                </a:solidFill>
                <a:latin typeface="LMRoman10-Regular"/>
              </a:rPr>
              <a:t>26 (2): 198–212. https://doi.org/10.1002/bdm.1751.</a:t>
            </a:r>
            <a:r>
              <a:rPr lang="en-US" sz="700" b="0" i="0" u="none" strike="noStrike" baseline="0" dirty="0">
                <a:solidFill>
                  <a:schemeClr val="bg2"/>
                </a:solidFill>
                <a:latin typeface="LMRoman10-Regular"/>
              </a:rPr>
              <a:t>16</a:t>
            </a:r>
            <a:endParaRPr lang="en-US" sz="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2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B0E78-043B-4393-8867-94E7D584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53" t="11150" r="30715" b="11840"/>
          <a:stretch/>
        </p:blipFill>
        <p:spPr>
          <a:xfrm>
            <a:off x="3028950" y="6350"/>
            <a:ext cx="5600700" cy="61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678D8-EF64-4226-9013-B79E59C61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5648" r="35521"/>
          <a:stretch/>
        </p:blipFill>
        <p:spPr>
          <a:xfrm>
            <a:off x="3752849" y="0"/>
            <a:ext cx="3970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x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 mixed subjects design</a:t>
            </a:r>
          </a:p>
          <a:p>
            <a:r>
              <a:rPr lang="en-US" dirty="0"/>
              <a:t>Multi level model</a:t>
            </a:r>
          </a:p>
          <a:p>
            <a:pPr lvl="1"/>
            <a:r>
              <a:rPr lang="en-US" dirty="0"/>
              <a:t>Measurement Time &gt; Subject</a:t>
            </a:r>
          </a:p>
          <a:p>
            <a:r>
              <a:rPr lang="en-US" dirty="0"/>
              <a:t>Independent variable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Time of measurement (pre/post intervention)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Experimental condition (control/HBP exercise)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9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BFF-7A5B-B64C-A44E-7586E30E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EABD-844E-AF49-BED8-E3D3EDC1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Choosing </a:t>
            </a:r>
            <a:r>
              <a:rPr lang="en-US" sz="3600" dirty="0" err="1"/>
              <a:t>Healthplans</a:t>
            </a:r>
            <a:r>
              <a:rPr lang="en-US" sz="3600" dirty="0"/>
              <a:t> All Together (CHAT) exercise</a:t>
            </a:r>
          </a:p>
          <a:p>
            <a:pPr lvl="1"/>
            <a:r>
              <a:rPr lang="en-US" sz="3200" dirty="0"/>
              <a:t>Web-exercise version</a:t>
            </a:r>
          </a:p>
          <a:p>
            <a:r>
              <a:rPr lang="en-US" sz="3600" dirty="0"/>
              <a:t>‘Traditional’ UHC information</a:t>
            </a:r>
          </a:p>
          <a:p>
            <a:pPr lvl="1"/>
            <a:r>
              <a:rPr lang="en-US" sz="3200" dirty="0"/>
              <a:t>Pamphlets from WHO </a:t>
            </a:r>
            <a:r>
              <a:rPr lang="en-US" sz="3200" baseline="30000" dirty="0"/>
              <a:t>1</a:t>
            </a:r>
            <a:r>
              <a:rPr lang="en-US" sz="3200" dirty="0"/>
              <a:t> and World Bank </a:t>
            </a:r>
            <a:r>
              <a:rPr lang="en-US" sz="3200" baseline="30000" dirty="0"/>
              <a:t>2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C6C6E-EF7E-453D-9541-8868947FA87A}"/>
              </a:ext>
            </a:extLst>
          </p:cNvPr>
          <p:cNvSpPr txBox="1"/>
          <p:nvPr/>
        </p:nvSpPr>
        <p:spPr>
          <a:xfrm>
            <a:off x="139700" y="6099860"/>
            <a:ext cx="722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2"/>
                </a:solidFill>
              </a:rPr>
              <a:t>1 </a:t>
            </a:r>
            <a:r>
              <a:rPr lang="en-US" dirty="0">
                <a:solidFill>
                  <a:schemeClr val="bg2"/>
                </a:solidFill>
              </a:rPr>
              <a:t>https://www.who.int/health-topics/universal-health-coverage#tab=tab_1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E88B-FC81-4530-8455-EE3EB09CF3B1}"/>
              </a:ext>
            </a:extLst>
          </p:cNvPr>
          <p:cNvSpPr txBox="1"/>
          <p:nvPr/>
        </p:nvSpPr>
        <p:spPr>
          <a:xfrm>
            <a:off x="139700" y="6436926"/>
            <a:ext cx="722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2"/>
                </a:solidFill>
              </a:rPr>
              <a:t>2 </a:t>
            </a:r>
            <a:r>
              <a:rPr lang="en-US" dirty="0">
                <a:solidFill>
                  <a:schemeClr val="bg2"/>
                </a:solidFill>
              </a:rPr>
              <a:t>www.worldbank.org/health</a:t>
            </a:r>
          </a:p>
        </p:txBody>
      </p:sp>
    </p:spTree>
    <p:extLst>
      <p:ext uri="{BB962C8B-B14F-4D97-AF65-F5344CB8AC3E}">
        <p14:creationId xmlns:p14="http://schemas.microsoft.com/office/powerpoint/2010/main" val="7510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C5FD93-A77F-4561-8F82-19D68B5F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30" y="0"/>
            <a:ext cx="8497570" cy="61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5AE1E1C-5E50-4D73-900F-417A0D9CF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5"/>
          <a:stretch/>
        </p:blipFill>
        <p:spPr>
          <a:xfrm>
            <a:off x="0" y="0"/>
            <a:ext cx="12192000" cy="61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6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1243EE-DA37-4023-85C3-C2C4CEB4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29" b="42377"/>
          <a:stretch/>
        </p:blipFill>
        <p:spPr>
          <a:xfrm>
            <a:off x="2763520" y="50800"/>
            <a:ext cx="5554981" cy="6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A Brief Recap: Our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342"/>
            <a:ext cx="5415844" cy="4426218"/>
          </a:xfrm>
        </p:spPr>
        <p:txBody>
          <a:bodyPr>
            <a:normAutofit/>
          </a:bodyPr>
          <a:lstStyle/>
          <a:p>
            <a:r>
              <a:rPr lang="en-US" dirty="0"/>
              <a:t>Moderating Relationship Exists!</a:t>
            </a:r>
          </a:p>
          <a:p>
            <a:pPr lvl="1"/>
            <a:r>
              <a:rPr lang="en-US" dirty="0"/>
              <a:t>Subjective Numeracy does not ↑ Support UHC</a:t>
            </a:r>
          </a:p>
          <a:p>
            <a:pPr lvl="1"/>
            <a:r>
              <a:rPr lang="en-US" dirty="0"/>
              <a:t>Objective Numeracy ↑ Support UHC</a:t>
            </a:r>
          </a:p>
          <a:p>
            <a:pPr lvl="2"/>
            <a:r>
              <a:rPr lang="en-US" sz="2400" dirty="0"/>
              <a:t>Intervention only!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8C8E50-2439-7300-A7F8-02D66033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99" y="1395307"/>
            <a:ext cx="5248721" cy="40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78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Method: </a:t>
            </a:r>
            <a:r>
              <a:rPr lang="en-US" sz="4400" dirty="0"/>
              <a:t>Procedure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CDE512-08D9-46D7-A1AF-7013C812B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5"/>
            <a:ext cx="10515600" cy="3713163"/>
          </a:xfrm>
        </p:spPr>
        <p:txBody>
          <a:bodyPr>
            <a:noAutofit/>
          </a:bodyPr>
          <a:lstStyle/>
          <a:p>
            <a:r>
              <a:rPr lang="en-US" dirty="0"/>
              <a:t>Online Link to Qualtrics survey</a:t>
            </a:r>
          </a:p>
          <a:p>
            <a:pPr lvl="1"/>
            <a:r>
              <a:rPr lang="en-US" sz="2800" dirty="0"/>
              <a:t>Pre-test measures given</a:t>
            </a:r>
          </a:p>
          <a:p>
            <a:pPr lvl="1"/>
            <a:r>
              <a:rPr lang="en-US" sz="2800" dirty="0"/>
              <a:t>Randomization</a:t>
            </a:r>
          </a:p>
          <a:p>
            <a:pPr lvl="2"/>
            <a:r>
              <a:rPr lang="en-US" sz="2800" dirty="0"/>
              <a:t>Control</a:t>
            </a:r>
          </a:p>
          <a:p>
            <a:pPr lvl="3"/>
            <a:r>
              <a:rPr lang="en-US" sz="2800" dirty="0"/>
              <a:t>3 UHC infographics</a:t>
            </a:r>
          </a:p>
          <a:p>
            <a:pPr lvl="2"/>
            <a:r>
              <a:rPr lang="en-US" sz="2800" dirty="0"/>
              <a:t>Intervention</a:t>
            </a:r>
          </a:p>
          <a:p>
            <a:pPr lvl="3"/>
            <a:r>
              <a:rPr lang="en-US" sz="2800" dirty="0"/>
              <a:t>HBP activity in separate screen</a:t>
            </a:r>
          </a:p>
          <a:p>
            <a:pPr lvl="3"/>
            <a:r>
              <a:rPr lang="en-US" sz="2800" dirty="0"/>
              <a:t>HBP ‘legend’ on survey screen</a:t>
            </a:r>
          </a:p>
          <a:p>
            <a:pPr lvl="1"/>
            <a:r>
              <a:rPr lang="en-US" sz="2800" dirty="0"/>
              <a:t>Post-test measures given</a:t>
            </a:r>
          </a:p>
          <a:p>
            <a:pPr lvl="1"/>
            <a:r>
              <a:rPr lang="en-US" sz="2800" dirty="0"/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119578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Method: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10515600" cy="3712896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Multi-level model</a:t>
            </a:r>
          </a:p>
          <a:p>
            <a:pPr lvl="1"/>
            <a:r>
              <a:rPr lang="en-US" sz="3200" dirty="0"/>
              <a:t>Time nested within Subject</a:t>
            </a:r>
          </a:p>
          <a:p>
            <a:pPr lvl="1"/>
            <a:r>
              <a:rPr lang="en-US" sz="3200" dirty="0"/>
              <a:t>Time x Condition ↑ Support UHC?</a:t>
            </a:r>
          </a:p>
          <a:p>
            <a:r>
              <a:rPr lang="en-US" sz="3200" dirty="0"/>
              <a:t>Linear Models</a:t>
            </a:r>
          </a:p>
          <a:p>
            <a:pPr lvl="1"/>
            <a:r>
              <a:rPr lang="en-US" sz="3200" dirty="0"/>
              <a:t>Numeracy x Intervention ↑ Support UHC?</a:t>
            </a:r>
          </a:p>
          <a:p>
            <a:pPr lvl="2"/>
            <a:r>
              <a:rPr lang="en-US" sz="2800" dirty="0"/>
              <a:t>Moderating Relationship</a:t>
            </a:r>
          </a:p>
          <a:p>
            <a:pPr lvl="1"/>
            <a:r>
              <a:rPr lang="en-US" sz="3200" dirty="0"/>
              <a:t>Perceived Equality affects Intervention ↑ Support UHC?</a:t>
            </a:r>
          </a:p>
          <a:p>
            <a:pPr lvl="2"/>
            <a:r>
              <a:rPr lang="en-US" sz="2800" dirty="0"/>
              <a:t>Mediational Relationship</a:t>
            </a:r>
          </a:p>
          <a:p>
            <a:pPr lvl="1"/>
            <a:r>
              <a:rPr lang="en-US" sz="3200" dirty="0"/>
              <a:t>Comprehensibility affects Intervention ↑ Support UHC?</a:t>
            </a:r>
          </a:p>
          <a:p>
            <a:pPr lvl="2"/>
            <a:r>
              <a:rPr lang="en-US" sz="2800" dirty="0"/>
              <a:t>Mediational Relationship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642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Study 2</a:t>
            </a:r>
          </a:p>
        </p:txBody>
      </p:sp>
    </p:spTree>
    <p:extLst>
      <p:ext uri="{BB962C8B-B14F-4D97-AF65-F5344CB8AC3E}">
        <p14:creationId xmlns:p14="http://schemas.microsoft.com/office/powerpoint/2010/main" val="95137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70E7885-7F1A-43BD-A5E9-E7AD0B8F4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84" y="-1"/>
            <a:ext cx="8293666" cy="61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Mediational Effects</a:t>
            </a:r>
          </a:p>
        </p:txBody>
      </p:sp>
    </p:spTree>
    <p:extLst>
      <p:ext uri="{BB962C8B-B14F-4D97-AF65-F5344CB8AC3E}">
        <p14:creationId xmlns:p14="http://schemas.microsoft.com/office/powerpoint/2010/main" val="220025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F0F2F3-9D4F-43E7-89C6-15FA480F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43" y="0"/>
            <a:ext cx="7905607" cy="61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7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90C98D6-5C5F-427C-9A2F-CD92639A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34" y="0"/>
            <a:ext cx="7524266" cy="61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3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8AC54D-B0A4-4DFD-A693-33712C3460C5}"/>
              </a:ext>
            </a:extLst>
          </p:cNvPr>
          <p:cNvSpPr/>
          <p:nvPr/>
        </p:nvSpPr>
        <p:spPr>
          <a:xfrm>
            <a:off x="304800" y="3051176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498FD-1A76-4E7A-824E-40AB38506E5A}"/>
              </a:ext>
            </a:extLst>
          </p:cNvPr>
          <p:cNvSpPr/>
          <p:nvPr/>
        </p:nvSpPr>
        <p:spPr>
          <a:xfrm>
            <a:off x="8559802" y="3000376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for UHC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04A9F-C043-4044-AA32-655EAF6189D8}"/>
              </a:ext>
            </a:extLst>
          </p:cNvPr>
          <p:cNvSpPr/>
          <p:nvPr/>
        </p:nvSpPr>
        <p:spPr>
          <a:xfrm>
            <a:off x="4432300" y="1346201"/>
            <a:ext cx="33274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Perceived Equality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0B8F2C-ED7A-41BF-B254-506F69676CBE}"/>
              </a:ext>
            </a:extLst>
          </p:cNvPr>
          <p:cNvCxnSpPr/>
          <p:nvPr/>
        </p:nvCxnSpPr>
        <p:spPr>
          <a:xfrm>
            <a:off x="4000500" y="3879851"/>
            <a:ext cx="44132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6E6E74-99EB-435B-BBF3-6C505E625947}"/>
              </a:ext>
            </a:extLst>
          </p:cNvPr>
          <p:cNvCxnSpPr>
            <a:cxnSpLocks/>
          </p:cNvCxnSpPr>
          <p:nvPr/>
        </p:nvCxnSpPr>
        <p:spPr>
          <a:xfrm flipV="1">
            <a:off x="1752600" y="1812927"/>
            <a:ext cx="2387600" cy="1085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9F7F4F-2854-487D-9D0F-AC1D9ED6D453}"/>
              </a:ext>
            </a:extLst>
          </p:cNvPr>
          <p:cNvCxnSpPr>
            <a:cxnSpLocks/>
          </p:cNvCxnSpPr>
          <p:nvPr/>
        </p:nvCxnSpPr>
        <p:spPr>
          <a:xfrm>
            <a:off x="8102600" y="1889126"/>
            <a:ext cx="2032000" cy="8096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A36811-AE63-4BD5-91D6-AE88038AEA66}"/>
              </a:ext>
            </a:extLst>
          </p:cNvPr>
          <p:cNvSpPr txBox="1"/>
          <p:nvPr/>
        </p:nvSpPr>
        <p:spPr>
          <a:xfrm>
            <a:off x="4892322" y="4029760"/>
            <a:ext cx="287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-3.547 * (.04)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D4FD7F-B504-490F-A4C8-BB2A79A3CAC9}"/>
              </a:ext>
            </a:extLst>
          </p:cNvPr>
          <p:cNvSpPr txBox="1"/>
          <p:nvPr/>
        </p:nvSpPr>
        <p:spPr>
          <a:xfrm>
            <a:off x="1403602" y="1541843"/>
            <a:ext cx="287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-4.53 **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FA967-5BEB-4517-B7A1-0175D1D0D527}"/>
              </a:ext>
            </a:extLst>
          </p:cNvPr>
          <p:cNvSpPr txBox="1"/>
          <p:nvPr/>
        </p:nvSpPr>
        <p:spPr>
          <a:xfrm>
            <a:off x="8830738" y="1541842"/>
            <a:ext cx="310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0.42 ***</a:t>
            </a:r>
          </a:p>
        </p:txBody>
      </p:sp>
    </p:spTree>
    <p:extLst>
      <p:ext uri="{BB962C8B-B14F-4D97-AF65-F5344CB8AC3E}">
        <p14:creationId xmlns:p14="http://schemas.microsoft.com/office/powerpoint/2010/main" val="402918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D9AB52-BE71-4E31-B7A9-29A30CE5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42" y="0"/>
            <a:ext cx="7926858" cy="616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74C0819-2FE4-45BB-99AC-402451C4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399" y="15400"/>
            <a:ext cx="7369751" cy="60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3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B4B3B-F76F-C4B6-4D14-D3C5868E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intervention works great for people who are good at math… are people good at math?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E5075-CA55-E200-0633-048C39EF9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5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1CB9-FD7E-4071-B76C-1D1AEF52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Moderating Effects</a:t>
            </a:r>
          </a:p>
        </p:txBody>
      </p:sp>
    </p:spTree>
    <p:extLst>
      <p:ext uri="{BB962C8B-B14F-4D97-AF65-F5344CB8AC3E}">
        <p14:creationId xmlns:p14="http://schemas.microsoft.com/office/powerpoint/2010/main" val="9887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BA44408-E82B-46E3-AE66-8D8EC879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37" y="0"/>
            <a:ext cx="7311463" cy="61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6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BC9BA39-E3DA-4421-B15F-18FEAE01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6" y="0"/>
            <a:ext cx="7910814" cy="6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8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Quantitative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042"/>
            <a:ext cx="10515600" cy="43652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Intervention did not ↑ Support UHC</a:t>
            </a:r>
            <a:endParaRPr lang="en-US" sz="2400" dirty="0"/>
          </a:p>
          <a:p>
            <a:r>
              <a:rPr lang="en-US" dirty="0"/>
              <a:t>Mediational Relationship exists!</a:t>
            </a:r>
          </a:p>
          <a:p>
            <a:pPr lvl="1"/>
            <a:r>
              <a:rPr lang="en-US" dirty="0"/>
              <a:t>Intervention did not ↑ Perceived Equality </a:t>
            </a:r>
          </a:p>
          <a:p>
            <a:pPr lvl="2"/>
            <a:r>
              <a:rPr lang="en-US" dirty="0"/>
              <a:t>Perceived Equality ↑ Support UHC</a:t>
            </a:r>
          </a:p>
          <a:p>
            <a:pPr lvl="2"/>
            <a:r>
              <a:rPr lang="en-US" dirty="0"/>
              <a:t>Control did ↑ Perceived Equality</a:t>
            </a:r>
          </a:p>
          <a:p>
            <a:pPr lvl="1"/>
            <a:r>
              <a:rPr lang="en-US" dirty="0"/>
              <a:t>No difference in ↑ Understanding b/w conditions</a:t>
            </a:r>
          </a:p>
          <a:p>
            <a:pPr lvl="2"/>
            <a:r>
              <a:rPr lang="en-US" dirty="0"/>
              <a:t>Understanding ↑ Support UHC</a:t>
            </a:r>
          </a:p>
          <a:p>
            <a:r>
              <a:rPr lang="en-US" dirty="0"/>
              <a:t>Moderating Relationship Exists!</a:t>
            </a:r>
          </a:p>
          <a:p>
            <a:pPr lvl="1"/>
            <a:r>
              <a:rPr lang="en-US" dirty="0"/>
              <a:t>Subj Numeracy does not ↑ Support UHC</a:t>
            </a:r>
          </a:p>
          <a:p>
            <a:pPr lvl="1"/>
            <a:r>
              <a:rPr lang="en-US" dirty="0"/>
              <a:t>Obj Numeracy ↑ Support UHC</a:t>
            </a:r>
          </a:p>
          <a:p>
            <a:pPr lvl="2"/>
            <a:r>
              <a:rPr lang="en-US" sz="2400" dirty="0"/>
              <a:t>Intervention only!</a:t>
            </a:r>
          </a:p>
        </p:txBody>
      </p:sp>
    </p:spTree>
    <p:extLst>
      <p:ext uri="{BB962C8B-B14F-4D97-AF65-F5344CB8AC3E}">
        <p14:creationId xmlns:p14="http://schemas.microsoft.com/office/powerpoint/2010/main" val="330814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/>
          </a:bodyPr>
          <a:lstStyle/>
          <a:p>
            <a:r>
              <a:rPr lang="en-US" sz="2400" dirty="0"/>
              <a:t>Difficult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“it was much more difficult than I thought it was going to be; I had to compromise points in some places to be able to get at least basic coverage in other areas”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/>
              <a:t>Interesting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“Interesting that my answers changed. I would be interested in seeing someone against Universal Health Care make a study, too.”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/>
              <a:t>Enjoyable/Fun/Worked</a:t>
            </a:r>
          </a:p>
          <a:p>
            <a:pPr lvl="1"/>
            <a:r>
              <a:rPr lang="en-GB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“Enjoyed it, overall I believe that there should be Universal Health Care, but I did not realize how complicated it was. This exercise showed me how complicated it will be if the US decides to go through with something like this.”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2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781542"/>
            <a:ext cx="11868912" cy="371289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Intervention</a:t>
            </a:r>
          </a:p>
          <a:p>
            <a:pPr lvl="1"/>
            <a:r>
              <a:rPr lang="en-US" sz="3200" dirty="0"/>
              <a:t>Difficult – 23%</a:t>
            </a:r>
          </a:p>
          <a:p>
            <a:pPr lvl="1"/>
            <a:r>
              <a:rPr lang="en-US" sz="3200" dirty="0"/>
              <a:t>Interesting – 49.8%</a:t>
            </a:r>
          </a:p>
          <a:p>
            <a:pPr lvl="1"/>
            <a:r>
              <a:rPr lang="en-US" sz="3200" dirty="0"/>
              <a:t>Enjoyable/Fun/Worked – 18.4%</a:t>
            </a:r>
          </a:p>
          <a:p>
            <a:r>
              <a:rPr lang="en-US" sz="3600" dirty="0"/>
              <a:t>Control</a:t>
            </a:r>
          </a:p>
          <a:p>
            <a:pPr lvl="1"/>
            <a:r>
              <a:rPr lang="en-US" sz="3200" dirty="0"/>
              <a:t>Difficult – 0%</a:t>
            </a:r>
          </a:p>
          <a:p>
            <a:pPr lvl="1"/>
            <a:r>
              <a:rPr lang="en-US" sz="3200" dirty="0"/>
              <a:t>Interesting – 53%</a:t>
            </a:r>
          </a:p>
          <a:p>
            <a:pPr lvl="1"/>
            <a:r>
              <a:rPr lang="en-US" sz="3200" dirty="0"/>
              <a:t>Enjoyable/Fun/Worked – 8.7%</a:t>
            </a:r>
          </a:p>
        </p:txBody>
      </p:sp>
    </p:spTree>
    <p:extLst>
      <p:ext uri="{BB962C8B-B14F-4D97-AF65-F5344CB8AC3E}">
        <p14:creationId xmlns:p14="http://schemas.microsoft.com/office/powerpoint/2010/main" val="24837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C8BA-63A9-47A0-9D5A-711C98C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7C402-B586-4624-95BD-2BC0E3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Using LIWC for more structured qualitative analysis</a:t>
            </a:r>
          </a:p>
          <a:p>
            <a:pPr lvl="1"/>
            <a:r>
              <a:rPr lang="en-US" sz="3200" dirty="0"/>
              <a:t>More ‘neutral’ control material?</a:t>
            </a:r>
          </a:p>
          <a:p>
            <a:pPr lvl="1"/>
            <a:r>
              <a:rPr lang="en-US" sz="3200" dirty="0"/>
              <a:t>Measure political orientation?</a:t>
            </a:r>
          </a:p>
          <a:p>
            <a:pPr lvl="1"/>
            <a:r>
              <a:rPr lang="en-US" sz="3200" dirty="0"/>
              <a:t>Compare against private healthcare info?</a:t>
            </a:r>
          </a:p>
          <a:p>
            <a:pPr lvl="1"/>
            <a:r>
              <a:rPr lang="en-US" sz="3200" dirty="0"/>
              <a:t>Determine how/why objective numeracy ↑ UHC supp in intervention only?</a:t>
            </a:r>
          </a:p>
          <a:p>
            <a:pPr lvl="1"/>
            <a:r>
              <a:rPr lang="en-US" sz="3200" dirty="0"/>
              <a:t>Can we measure actual equity vs perceived equity? </a:t>
            </a:r>
          </a:p>
        </p:txBody>
      </p:sp>
    </p:spTree>
    <p:extLst>
      <p:ext uri="{BB962C8B-B14F-4D97-AF65-F5344CB8AC3E}">
        <p14:creationId xmlns:p14="http://schemas.microsoft.com/office/powerpoint/2010/main" val="3190737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29F4-DD86-4EEC-8CF9-4B54E77A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40C5-05AA-4B9C-918D-FCFBFC6F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076700"/>
          </a:xfrm>
        </p:spPr>
        <p:txBody>
          <a:bodyPr>
            <a:normAutofit/>
          </a:bodyPr>
          <a:lstStyle/>
          <a:p>
            <a:r>
              <a:rPr lang="en-US" sz="3200" dirty="0"/>
              <a:t>Mediational relationship of Perceived Equity exists!</a:t>
            </a:r>
          </a:p>
          <a:p>
            <a:pPr lvl="1"/>
            <a:r>
              <a:rPr lang="en-US" sz="2800" dirty="0"/>
              <a:t>Perceived Equity ↑ UHC Support</a:t>
            </a:r>
          </a:p>
          <a:p>
            <a:pPr lvl="1"/>
            <a:r>
              <a:rPr lang="en-US" sz="2800" dirty="0"/>
              <a:t>Control ↑ Perceived Equity</a:t>
            </a:r>
          </a:p>
          <a:p>
            <a:pPr lvl="1"/>
            <a:r>
              <a:rPr lang="en-US" sz="2800" dirty="0"/>
              <a:t>Intervention does not ↑ Perceived Equity</a:t>
            </a:r>
          </a:p>
          <a:p>
            <a:r>
              <a:rPr lang="en-US" sz="3200" dirty="0"/>
              <a:t>Mediational relationship of Comprehensibility does not exist.</a:t>
            </a:r>
          </a:p>
          <a:p>
            <a:pPr lvl="1"/>
            <a:r>
              <a:rPr lang="en-US" sz="2800" dirty="0"/>
              <a:t>Understanding ↑ UHC Support</a:t>
            </a:r>
          </a:p>
          <a:p>
            <a:pPr lvl="1"/>
            <a:r>
              <a:rPr lang="en-US" sz="2800" dirty="0"/>
              <a:t>Both conditions ↑ Understanding equally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29F4-DD86-4EEC-8CF9-4B54E77A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40C5-05AA-4B9C-918D-FCFBFC6F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86"/>
            <a:ext cx="10515600" cy="4409064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Moderating Effect of numeracy exists!</a:t>
            </a:r>
          </a:p>
          <a:p>
            <a:pPr lvl="1"/>
            <a:r>
              <a:rPr lang="en-US" sz="2800" dirty="0"/>
              <a:t>Subjective Numeracy does not ↑ UHC Supp</a:t>
            </a:r>
          </a:p>
          <a:p>
            <a:pPr lvl="2"/>
            <a:r>
              <a:rPr lang="en-US" sz="2400" dirty="0"/>
              <a:t>No difference in either condition</a:t>
            </a:r>
          </a:p>
          <a:p>
            <a:pPr lvl="1"/>
            <a:r>
              <a:rPr lang="en-US" sz="2800" dirty="0"/>
              <a:t>Objective Numeracy ↑ UHC Supp</a:t>
            </a:r>
          </a:p>
          <a:p>
            <a:pPr lvl="2"/>
            <a:r>
              <a:rPr lang="en-US" sz="2400" dirty="0"/>
              <a:t>Interaction with the intervention</a:t>
            </a:r>
          </a:p>
          <a:p>
            <a:pPr lvl="2"/>
            <a:r>
              <a:rPr lang="en-US" sz="2400" dirty="0"/>
              <a:t>No effect in the control condition</a:t>
            </a:r>
          </a:p>
          <a:p>
            <a:r>
              <a:rPr lang="en-US" sz="3200" dirty="0"/>
              <a:t>Free response differences</a:t>
            </a:r>
          </a:p>
          <a:p>
            <a:pPr lvl="1"/>
            <a:r>
              <a:rPr lang="en-US" sz="2800" dirty="0"/>
              <a:t>Intervention: More fun to engage with!</a:t>
            </a:r>
          </a:p>
          <a:p>
            <a:pPr lvl="2"/>
            <a:r>
              <a:rPr lang="en-US" sz="2400" dirty="0"/>
              <a:t>Difficult choices perhaps effecting affect?</a:t>
            </a:r>
          </a:p>
          <a:p>
            <a:pPr lvl="1"/>
            <a:r>
              <a:rPr lang="en-US" sz="2800" dirty="0"/>
              <a:t>Control: No confusion or difficulty whatsoever</a:t>
            </a:r>
          </a:p>
          <a:p>
            <a:pPr lvl="1"/>
            <a:r>
              <a:rPr lang="en-US" sz="2800" dirty="0"/>
              <a:t>Both conditions were interesting!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36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02" y="29952"/>
            <a:ext cx="5240798" cy="1600200"/>
          </a:xfrm>
        </p:spPr>
        <p:txBody>
          <a:bodyPr>
            <a:normAutofit/>
          </a:bodyPr>
          <a:lstStyle/>
          <a:p>
            <a:r>
              <a:rPr lang="en-US" sz="4000" dirty="0"/>
              <a:t>My sincerest gratitude for those around me: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84" y="1754128"/>
            <a:ext cx="5486400" cy="3480088"/>
          </a:xfrm>
        </p:spPr>
        <p:txBody>
          <a:bodyPr>
            <a:normAutofit lnSpcReduction="10000"/>
          </a:bodyPr>
          <a:lstStyle/>
          <a:p>
            <a:r>
              <a:rPr lang="en-US" sz="3600" b="0" u="sng" dirty="0"/>
              <a:t>Victoria Shaffer</a:t>
            </a:r>
            <a:r>
              <a:rPr lang="en-US" sz="3600" b="0" dirty="0"/>
              <a:t>, </a:t>
            </a:r>
            <a:r>
              <a:rPr lang="en-US" sz="3600" b="0" dirty="0" err="1"/>
              <a:t>Jinwen</a:t>
            </a:r>
            <a:r>
              <a:rPr lang="en-US" sz="3600" b="0" dirty="0"/>
              <a:t> Tang, Jenna Rogers, Katy Valentine, Pete </a:t>
            </a:r>
            <a:r>
              <a:rPr lang="en-US" sz="3600" b="0" dirty="0" err="1"/>
              <a:t>Weiger</a:t>
            </a:r>
            <a:endParaRPr lang="en-US" sz="3600" b="0" dirty="0"/>
          </a:p>
          <a:p>
            <a:endParaRPr lang="en-US" sz="3600" b="0" dirty="0"/>
          </a:p>
          <a:p>
            <a:r>
              <a:rPr lang="en-US" sz="3600" b="0" dirty="0"/>
              <a:t>Finally: All of you for coming and listening to my presentation!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52" y="322052"/>
            <a:ext cx="3442236" cy="5174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2145">
            <a:off x="7150432" y="275791"/>
            <a:ext cx="1387420" cy="1387420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C40B28E-5D1F-4CB6-9FAB-02B1AF554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356" y="322052"/>
            <a:ext cx="2502644" cy="2502644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923C208-02EE-4939-A3B5-0E130D5A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356" y="2994236"/>
            <a:ext cx="2502644" cy="25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DDB3-95B4-45A1-9008-832BA038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People are not good at math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1513-D200-4E0C-B69B-50BACDC1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542"/>
            <a:ext cx="10515600" cy="37128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 many as </a:t>
            </a:r>
            <a:r>
              <a:rPr lang="en-US" dirty="0">
                <a:solidFill>
                  <a:srgbClr val="FF0000"/>
                </a:solidFill>
              </a:rPr>
              <a:t>HALF</a:t>
            </a:r>
            <a:r>
              <a:rPr lang="en-US" dirty="0"/>
              <a:t> of adults incorrectly believe one million sits at the midpoint between 0 and 1 billion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GB" sz="2400" b="0" i="0" u="none" strike="noStrike" baseline="0" dirty="0">
                <a:latin typeface="+mj-lt"/>
              </a:rPr>
              <a:t>22% of</a:t>
            </a:r>
            <a:r>
              <a:rPr lang="en-GB" sz="2400" b="0" i="0" u="none" strike="noStrike" dirty="0">
                <a:latin typeface="+mj-lt"/>
              </a:rPr>
              <a:t> adult Americans have ‘below basic’ proficiency in math</a:t>
            </a:r>
            <a:r>
              <a:rPr lang="en-GB" sz="2400" b="0" i="0" u="none" strike="noStrike" baseline="30000" dirty="0">
                <a:latin typeface="+mj-lt"/>
              </a:rPr>
              <a:t>2</a:t>
            </a:r>
            <a:endParaRPr lang="en-GB" sz="2400" b="0" i="0" u="none" strike="noStrike" dirty="0">
              <a:latin typeface="+mj-lt"/>
            </a:endParaRPr>
          </a:p>
          <a:p>
            <a:pPr lvl="1"/>
            <a:r>
              <a:rPr lang="en-GB" sz="2000" dirty="0">
                <a:latin typeface="+mj-lt"/>
              </a:rPr>
              <a:t>Ability to do simple addition and subtraction problems</a:t>
            </a:r>
          </a:p>
          <a:p>
            <a:r>
              <a:rPr lang="en-GB" sz="2400" b="0" i="0" u="none" strike="noStrike" baseline="0" dirty="0">
                <a:latin typeface="+mj-lt"/>
              </a:rPr>
              <a:t>33%</a:t>
            </a:r>
            <a:r>
              <a:rPr lang="en-GB" sz="2400" b="0" i="0" u="none" strike="noStrike" dirty="0">
                <a:latin typeface="+mj-lt"/>
              </a:rPr>
              <a:t> of adult Americans have ‘basic’ proficiency in math</a:t>
            </a:r>
            <a:r>
              <a:rPr lang="en-GB" sz="2400" b="0" i="0" u="none" strike="noStrike" baseline="30000" dirty="0">
                <a:latin typeface="+mj-lt"/>
              </a:rPr>
              <a:t>2</a:t>
            </a:r>
            <a:endParaRPr lang="en-GB" sz="2400" b="0" i="0" u="none" strike="noStrike" dirty="0">
              <a:latin typeface="+mj-lt"/>
            </a:endParaRPr>
          </a:p>
          <a:p>
            <a:pPr lvl="1"/>
            <a:r>
              <a:rPr lang="en-GB" sz="2000" dirty="0">
                <a:latin typeface="+mj-lt"/>
              </a:rPr>
              <a:t>Locating simple quantitative information and using it to solve one-step problems</a:t>
            </a:r>
          </a:p>
          <a:p>
            <a:r>
              <a:rPr lang="en-GB" sz="2400" dirty="0">
                <a:latin typeface="+mj-lt"/>
              </a:rPr>
              <a:t>33% of adult Americans have ‘intermediate’ proficiency in math</a:t>
            </a:r>
            <a:r>
              <a:rPr lang="en-GB" sz="2400" baseline="30000" dirty="0">
                <a:latin typeface="+mj-lt"/>
              </a:rPr>
              <a:t>2</a:t>
            </a:r>
            <a:endParaRPr lang="en-GB" sz="2400" dirty="0">
              <a:latin typeface="+mj-lt"/>
            </a:endParaRPr>
          </a:p>
          <a:p>
            <a:pPr lvl="1"/>
            <a:r>
              <a:rPr lang="en-GB" sz="2000" b="0" i="0" u="none" strike="noStrike" baseline="0" dirty="0">
                <a:latin typeface="+mj-lt"/>
              </a:rPr>
              <a:t>Locating less familiar quantitative information and using</a:t>
            </a:r>
            <a:r>
              <a:rPr lang="en-GB" sz="2000" b="0" i="0" u="none" strike="noStrike" dirty="0">
                <a:latin typeface="+mj-lt"/>
              </a:rPr>
              <a:t> it to solve problems when the operation is not specified or easily inferred</a:t>
            </a:r>
          </a:p>
          <a:p>
            <a:r>
              <a:rPr lang="en-GB" sz="2400" b="0" i="0" u="none" strike="noStrike" baseline="0" dirty="0">
                <a:latin typeface="+mj-lt"/>
              </a:rPr>
              <a:t>Only </a:t>
            </a:r>
            <a:r>
              <a:rPr lang="en-GB" sz="2400" b="0" i="0" u="none" strike="noStrike" baseline="0" dirty="0">
                <a:solidFill>
                  <a:srgbClr val="FF0000"/>
                </a:solidFill>
                <a:latin typeface="+mj-lt"/>
              </a:rPr>
              <a:t>13%</a:t>
            </a:r>
            <a:r>
              <a:rPr lang="en-GB" sz="2400" b="0" i="0" u="none" strike="noStrike" baseline="0" dirty="0">
                <a:latin typeface="+mj-lt"/>
              </a:rPr>
              <a:t> of adult Americans</a:t>
            </a:r>
            <a:r>
              <a:rPr lang="en-GB" sz="2400" b="0" i="0" u="none" strike="noStrike" dirty="0">
                <a:latin typeface="+mj-lt"/>
              </a:rPr>
              <a:t> have ‘proficiency’ in math!</a:t>
            </a:r>
            <a:r>
              <a:rPr lang="en-GB" sz="2400" b="0" i="0" u="none" strike="noStrike" baseline="30000" dirty="0">
                <a:latin typeface="+mj-lt"/>
              </a:rPr>
              <a:t>2</a:t>
            </a:r>
            <a:endParaRPr lang="en-GB" sz="2400" b="0" i="0" u="none" strike="noStrike" dirty="0">
              <a:latin typeface="+mj-lt"/>
            </a:endParaRPr>
          </a:p>
          <a:p>
            <a:pPr lvl="1"/>
            <a:r>
              <a:rPr lang="en-GB" sz="2000" baseline="0" dirty="0">
                <a:latin typeface="+mj-lt"/>
              </a:rPr>
              <a:t>Locating abstract quantitative information</a:t>
            </a:r>
            <a:r>
              <a:rPr lang="en-GB" sz="2000" dirty="0">
                <a:latin typeface="+mj-lt"/>
              </a:rPr>
              <a:t> and using it to solve complex multi-step problems</a:t>
            </a:r>
          </a:p>
          <a:p>
            <a:pPr lvl="1"/>
            <a:r>
              <a:rPr lang="en-GB" sz="2000" b="0" i="0" u="none" strike="noStrike" baseline="0" dirty="0">
                <a:latin typeface="+mj-lt"/>
              </a:rPr>
              <a:t>This</a:t>
            </a:r>
            <a:r>
              <a:rPr lang="en-GB" sz="2000" b="0" i="0" u="none" strike="noStrike" dirty="0">
                <a:latin typeface="+mj-lt"/>
              </a:rPr>
              <a:t> is the level of understanding considered needed to understand health insurance.</a:t>
            </a:r>
            <a:endParaRPr lang="en-GB" sz="2000" b="0" i="0" u="none" strike="noStrike" baseline="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8F7CA-0126-41A5-A500-C09605B3D2DE}"/>
              </a:ext>
            </a:extLst>
          </p:cNvPr>
          <p:cNvSpPr txBox="1"/>
          <p:nvPr/>
        </p:nvSpPr>
        <p:spPr>
          <a:xfrm>
            <a:off x="0" y="6088559"/>
            <a:ext cx="12112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30000" dirty="0">
                <a:solidFill>
                  <a:schemeClr val="bg2"/>
                </a:solidFill>
                <a:latin typeface="LMRoman10-Regular"/>
              </a:rPr>
              <a:t>1</a:t>
            </a:r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 </a:t>
            </a:r>
            <a:r>
              <a:rPr lang="en-US" sz="1100" b="0" i="0" u="none" strike="noStrike" baseline="0" dirty="0">
                <a:solidFill>
                  <a:schemeClr val="bg2"/>
                </a:solidFill>
                <a:latin typeface="LMRoman10-Regular"/>
              </a:rPr>
              <a:t>Landy, D., </a:t>
            </a:r>
            <a:r>
              <a:rPr lang="en-US" sz="1100" b="0" i="0" u="none" strike="noStrike" baseline="0" dirty="0" err="1">
                <a:solidFill>
                  <a:schemeClr val="bg2"/>
                </a:solidFill>
                <a:latin typeface="LMRoman10-Regular"/>
              </a:rPr>
              <a:t>Silbert</a:t>
            </a:r>
            <a:r>
              <a:rPr lang="en-US" sz="1100" b="0" i="0" u="none" strike="noStrike" baseline="0" dirty="0">
                <a:solidFill>
                  <a:schemeClr val="bg2"/>
                </a:solidFill>
                <a:latin typeface="LMRoman10-Regular"/>
              </a:rPr>
              <a:t>, N., &amp; Goldin, A. (2013). Estimating large numbers. Cognitive Science, 37(5),</a:t>
            </a:r>
          </a:p>
          <a:p>
            <a:pPr algn="l"/>
            <a:r>
              <a:rPr lang="en-US" sz="1100" b="0" i="0" u="none" strike="noStrike" baseline="0" dirty="0">
                <a:solidFill>
                  <a:schemeClr val="bg2"/>
                </a:solidFill>
                <a:latin typeface="LMRoman10-Regular"/>
              </a:rPr>
              <a:t> 	775–799. https://doi.org/10.1111/cogs.12028</a:t>
            </a:r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8BD49-B75A-79D6-6532-42C98A892CB5}"/>
              </a:ext>
            </a:extLst>
          </p:cNvPr>
          <p:cNvSpPr txBox="1"/>
          <p:nvPr/>
        </p:nvSpPr>
        <p:spPr>
          <a:xfrm>
            <a:off x="0" y="6439079"/>
            <a:ext cx="12112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30000" dirty="0">
                <a:solidFill>
                  <a:schemeClr val="bg2"/>
                </a:solidFill>
                <a:latin typeface="LMRoman10-Regular"/>
              </a:rPr>
              <a:t>2</a:t>
            </a:r>
            <a:r>
              <a:rPr lang="en-GB" sz="800" b="0" i="0" u="none" strike="noStrike" baseline="30000" dirty="0">
                <a:solidFill>
                  <a:schemeClr val="bg2"/>
                </a:solidFill>
                <a:latin typeface="LMRoman10-Regular"/>
              </a:rPr>
              <a:t> </a:t>
            </a:r>
            <a:r>
              <a:rPr lang="en-US" sz="1100" b="0" i="0" u="none" strike="noStrike" baseline="0" dirty="0">
                <a:solidFill>
                  <a:schemeClr val="bg2"/>
                </a:solidFill>
                <a:latin typeface="LMRoman10-Regular"/>
              </a:rPr>
              <a:t>French, M. G. (Ed.). (2014). Health literacy and numeracy: Workshop summary. National Academies Press.</a:t>
            </a:r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3FA2-EE75-44B9-A569-AD5244C4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00"/>
            <a:ext cx="78867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EA44F6-2F05-43C7-AAEF-69C03E1E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64"/>
            <a:ext cx="6147881" cy="4785051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05F260E-F53E-4A42-819D-C8CEE8CC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0" y="967459"/>
            <a:ext cx="6044119" cy="46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2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B4B3B-F76F-C4B6-4D14-D3C5868E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…We can teach people math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E5075-CA55-E200-0633-048C39EF9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0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B4B3B-F76F-C4B6-4D14-D3C5868E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OR, we can ADAPT to lower numeracy!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E5075-CA55-E200-0633-048C39EF9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izzou Theme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F4CF4B"/>
      </a:accent1>
      <a:accent2>
        <a:srgbClr val="900000"/>
      </a:accent2>
      <a:accent3>
        <a:srgbClr val="BD5B2B"/>
      </a:accent3>
      <a:accent4>
        <a:srgbClr val="69901D"/>
      </a:accent4>
      <a:accent5>
        <a:srgbClr val="1C5E90"/>
      </a:accent5>
      <a:accent6>
        <a:srgbClr val="8F8883"/>
      </a:accent6>
      <a:hlink>
        <a:srgbClr val="AB1500"/>
      </a:hlink>
      <a:folHlink>
        <a:srgbClr val="1C5E9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Words>2378</Words>
  <Application>Microsoft Office PowerPoint</Application>
  <PresentationFormat>Widescreen</PresentationFormat>
  <Paragraphs>345</Paragraphs>
  <Slides>70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Garamond</vt:lpstr>
      <vt:lpstr>Helvetica</vt:lpstr>
      <vt:lpstr>LMRoman10-Italic</vt:lpstr>
      <vt:lpstr>LMRoman10-Regular</vt:lpstr>
      <vt:lpstr>Office Theme</vt:lpstr>
      <vt:lpstr>Worksheet</vt:lpstr>
      <vt:lpstr>Health Information and Low Numeracy: Challenges and Solutions</vt:lpstr>
      <vt:lpstr>A Brief Recap: Our Study</vt:lpstr>
      <vt:lpstr>A Brief Recap: Our Study</vt:lpstr>
      <vt:lpstr>A Brief Recap: Our Results</vt:lpstr>
      <vt:lpstr>A Brief Recap: Our Results</vt:lpstr>
      <vt:lpstr>The intervention works great for people who are good at math… are people good at math?</vt:lpstr>
      <vt:lpstr>People are not good at math</vt:lpstr>
      <vt:lpstr>…We can teach people math</vt:lpstr>
      <vt:lpstr>OR, we can ADAPT to lower numeracy!</vt:lpstr>
      <vt:lpstr>PowerPoint Presentation</vt:lpstr>
      <vt:lpstr>A Brief Recap</vt:lpstr>
      <vt:lpstr>A Brief Recap</vt:lpstr>
      <vt:lpstr>What is a Health Benefit Plan (HBP) ? 1</vt:lpstr>
      <vt:lpstr>Why this project?</vt:lpstr>
      <vt:lpstr>Why this project?</vt:lpstr>
      <vt:lpstr>What Solves These Issues?</vt:lpstr>
      <vt:lpstr>CHAT (Choosing Healthplans All Together) Exercise1 </vt:lpstr>
      <vt:lpstr>Research Questions</vt:lpstr>
      <vt:lpstr>Research Questions</vt:lpstr>
      <vt:lpstr>Hypothesis</vt:lpstr>
      <vt:lpstr>PowerPoint Presentation</vt:lpstr>
      <vt:lpstr>Study 1</vt:lpstr>
      <vt:lpstr>PowerPoint Presentation</vt:lpstr>
      <vt:lpstr>Method: Measures</vt:lpstr>
      <vt:lpstr>PowerPoint Presentation</vt:lpstr>
      <vt:lpstr>PowerPoint Presentation</vt:lpstr>
      <vt:lpstr>Method: Design</vt:lpstr>
      <vt:lpstr>Method: Materials</vt:lpstr>
      <vt:lpstr>PowerPoint Presentation</vt:lpstr>
      <vt:lpstr>PowerPoint Presentation</vt:lpstr>
      <vt:lpstr>PowerPoint Presentation</vt:lpstr>
      <vt:lpstr>PowerPoint Presentation</vt:lpstr>
      <vt:lpstr>Method: Procedure</vt:lpstr>
      <vt:lpstr>Results – Study 1</vt:lpstr>
      <vt:lpstr>PowerPoint Presentation</vt:lpstr>
      <vt:lpstr>PowerPoint Presentation</vt:lpstr>
      <vt:lpstr>Results: Quantitative</vt:lpstr>
      <vt:lpstr>Results: Qualitative</vt:lpstr>
      <vt:lpstr>What did we change?</vt:lpstr>
      <vt:lpstr>Study 2</vt:lpstr>
      <vt:lpstr>PowerPoint Presentation</vt:lpstr>
      <vt:lpstr>Method: Measures</vt:lpstr>
      <vt:lpstr>PowerPoint Presentation</vt:lpstr>
      <vt:lpstr>PowerPoint Presentation</vt:lpstr>
      <vt:lpstr>Method: Design</vt:lpstr>
      <vt:lpstr>Method: Materials</vt:lpstr>
      <vt:lpstr>PowerPoint Presentation</vt:lpstr>
      <vt:lpstr>PowerPoint Presentation</vt:lpstr>
      <vt:lpstr>PowerPoint Presentation</vt:lpstr>
      <vt:lpstr>Method: Procedure</vt:lpstr>
      <vt:lpstr>Method: Modelling</vt:lpstr>
      <vt:lpstr>Results – Study 2</vt:lpstr>
      <vt:lpstr>PowerPoint Presentation</vt:lpstr>
      <vt:lpstr>Results – Mediational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– Moderating Effects</vt:lpstr>
      <vt:lpstr>PowerPoint Presentation</vt:lpstr>
      <vt:lpstr>PowerPoint Presentation</vt:lpstr>
      <vt:lpstr>Results: Quantitative</vt:lpstr>
      <vt:lpstr>Results: Qualitative</vt:lpstr>
      <vt:lpstr>Results: Qualitative</vt:lpstr>
      <vt:lpstr>Extensions?</vt:lpstr>
      <vt:lpstr>Conclusion</vt:lpstr>
      <vt:lpstr>Conclusion</vt:lpstr>
      <vt:lpstr>My sincerest gratitude for those around me: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Duan, Sean</cp:lastModifiedBy>
  <cp:revision>57</cp:revision>
  <dcterms:created xsi:type="dcterms:W3CDTF">2018-06-22T19:08:40Z</dcterms:created>
  <dcterms:modified xsi:type="dcterms:W3CDTF">2022-11-09T21:34:17Z</dcterms:modified>
</cp:coreProperties>
</file>